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94" r:id="rId2"/>
    <p:sldId id="262" r:id="rId3"/>
    <p:sldId id="258" r:id="rId4"/>
    <p:sldId id="259" r:id="rId5"/>
    <p:sldId id="260" r:id="rId6"/>
    <p:sldId id="263" r:id="rId7"/>
    <p:sldId id="261" r:id="rId8"/>
    <p:sldId id="266" r:id="rId9"/>
    <p:sldId id="291" r:id="rId10"/>
    <p:sldId id="292" r:id="rId11"/>
    <p:sldId id="267" r:id="rId12"/>
    <p:sldId id="264" r:id="rId13"/>
    <p:sldId id="265" r:id="rId14"/>
    <p:sldId id="286" r:id="rId15"/>
    <p:sldId id="285" r:id="rId16"/>
    <p:sldId id="293" r:id="rId17"/>
    <p:sldId id="287" r:id="rId18"/>
    <p:sldId id="268"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8" r:id="rId33"/>
    <p:sldId id="28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AC8A"/>
    <a:srgbClr val="9292A4"/>
    <a:srgbClr val="8083B6"/>
    <a:srgbClr val="BA867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72" d="100"/>
          <a:sy n="72" d="100"/>
        </p:scale>
        <p:origin x="34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t>2015-2019</a:t>
            </a:r>
            <a:r>
              <a:rPr lang="zh-CN" altLang="en-US" dirty="0"/>
              <a:t>年中国废水排放总量统计情况</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工业废水排放量（亿吨）</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2015年</c:v>
                </c:pt>
                <c:pt idx="1">
                  <c:v>2016年</c:v>
                </c:pt>
                <c:pt idx="2">
                  <c:v>2017年</c:v>
                </c:pt>
                <c:pt idx="3">
                  <c:v>2018年</c:v>
                </c:pt>
                <c:pt idx="4">
                  <c:v>2019年</c:v>
                </c:pt>
              </c:strCache>
            </c:strRef>
          </c:cat>
          <c:val>
            <c:numRef>
              <c:f>Sheet1!$B$2:$B$6</c:f>
              <c:numCache>
                <c:formatCode>General</c:formatCode>
                <c:ptCount val="5"/>
                <c:pt idx="0">
                  <c:v>199.5</c:v>
                </c:pt>
                <c:pt idx="1">
                  <c:v>186.4</c:v>
                </c:pt>
                <c:pt idx="2">
                  <c:v>181.6</c:v>
                </c:pt>
                <c:pt idx="3">
                  <c:v>176</c:v>
                </c:pt>
                <c:pt idx="4">
                  <c:v>171</c:v>
                </c:pt>
              </c:numCache>
            </c:numRef>
          </c:val>
          <c:extLst>
            <c:ext xmlns:c16="http://schemas.microsoft.com/office/drawing/2014/chart" uri="{C3380CC4-5D6E-409C-BE32-E72D297353CC}">
              <c16:uniqueId val="{00000000-72DD-4C6C-8058-FADE61CE5C07}"/>
            </c:ext>
          </c:extLst>
        </c:ser>
        <c:ser>
          <c:idx val="1"/>
          <c:order val="1"/>
          <c:tx>
            <c:strRef>
              <c:f>Sheet1!$C$1</c:f>
              <c:strCache>
                <c:ptCount val="1"/>
                <c:pt idx="0">
                  <c:v>城镇生活污水排放量（亿吨）</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2015年</c:v>
                </c:pt>
                <c:pt idx="1">
                  <c:v>2016年</c:v>
                </c:pt>
                <c:pt idx="2">
                  <c:v>2017年</c:v>
                </c:pt>
                <c:pt idx="3">
                  <c:v>2018年</c:v>
                </c:pt>
                <c:pt idx="4">
                  <c:v>2019年</c:v>
                </c:pt>
              </c:strCache>
            </c:strRef>
          </c:cat>
          <c:val>
            <c:numRef>
              <c:f>Sheet1!$C$2:$C$6</c:f>
              <c:numCache>
                <c:formatCode>General</c:formatCode>
                <c:ptCount val="5"/>
                <c:pt idx="0">
                  <c:v>535.79999999999995</c:v>
                </c:pt>
                <c:pt idx="1">
                  <c:v>524.70000000000005</c:v>
                </c:pt>
                <c:pt idx="2">
                  <c:v>518.1</c:v>
                </c:pt>
                <c:pt idx="3">
                  <c:v>510</c:v>
                </c:pt>
                <c:pt idx="4">
                  <c:v>503</c:v>
                </c:pt>
              </c:numCache>
            </c:numRef>
          </c:val>
          <c:extLst>
            <c:ext xmlns:c16="http://schemas.microsoft.com/office/drawing/2014/chart" uri="{C3380CC4-5D6E-409C-BE32-E72D297353CC}">
              <c16:uniqueId val="{00000001-72DD-4C6C-8058-FADE61CE5C07}"/>
            </c:ext>
          </c:extLst>
        </c:ser>
        <c:ser>
          <c:idx val="2"/>
          <c:order val="2"/>
          <c:tx>
            <c:strRef>
              <c:f>Sheet1!$D$1</c:f>
              <c:strCache>
                <c:ptCount val="1"/>
                <c:pt idx="0">
                  <c:v>中国废水排放总量（亿吨）</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2015年</c:v>
                </c:pt>
                <c:pt idx="1">
                  <c:v>2016年</c:v>
                </c:pt>
                <c:pt idx="2">
                  <c:v>2017年</c:v>
                </c:pt>
                <c:pt idx="3">
                  <c:v>2018年</c:v>
                </c:pt>
                <c:pt idx="4">
                  <c:v>2019年</c:v>
                </c:pt>
              </c:strCache>
            </c:strRef>
          </c:cat>
          <c:val>
            <c:numRef>
              <c:f>Sheet1!$D$2:$D$6</c:f>
              <c:numCache>
                <c:formatCode>General</c:formatCode>
                <c:ptCount val="5"/>
                <c:pt idx="0">
                  <c:v>735.3</c:v>
                </c:pt>
                <c:pt idx="1">
                  <c:v>711.1</c:v>
                </c:pt>
                <c:pt idx="2">
                  <c:v>699.7</c:v>
                </c:pt>
                <c:pt idx="3">
                  <c:v>686</c:v>
                </c:pt>
                <c:pt idx="4">
                  <c:v>672</c:v>
                </c:pt>
              </c:numCache>
            </c:numRef>
          </c:val>
          <c:extLst>
            <c:ext xmlns:c16="http://schemas.microsoft.com/office/drawing/2014/chart" uri="{C3380CC4-5D6E-409C-BE32-E72D297353CC}">
              <c16:uniqueId val="{00000002-72DD-4C6C-8058-FADE61CE5C07}"/>
            </c:ext>
          </c:extLst>
        </c:ser>
        <c:dLbls>
          <c:showLegendKey val="0"/>
          <c:showVal val="0"/>
          <c:showCatName val="0"/>
          <c:showSerName val="0"/>
          <c:showPercent val="0"/>
          <c:showBubbleSize val="0"/>
        </c:dLbls>
        <c:gapWidth val="219"/>
        <c:overlap val="-27"/>
        <c:axId val="1486252224"/>
        <c:axId val="1555501824"/>
      </c:barChart>
      <c:catAx>
        <c:axId val="148625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55501824"/>
        <c:crosses val="autoZero"/>
        <c:auto val="1"/>
        <c:lblAlgn val="ctr"/>
        <c:lblOffset val="100"/>
        <c:noMultiLvlLbl val="0"/>
      </c:catAx>
      <c:valAx>
        <c:axId val="1555501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486252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ltLang="zh-CN" dirty="0"/>
              <a:t>2022-2025</a:t>
            </a:r>
            <a:r>
              <a:rPr lang="zh-CN" altLang="en-US" dirty="0"/>
              <a:t>中国环境水质检测系统市场规模预测情况</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中国环境水质检测系统市场规模（亿元）</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2022年E</c:v>
                </c:pt>
                <c:pt idx="1">
                  <c:v>2023年E</c:v>
                </c:pt>
                <c:pt idx="2">
                  <c:v>2024年E</c:v>
                </c:pt>
                <c:pt idx="3">
                  <c:v>2025年E</c:v>
                </c:pt>
              </c:strCache>
            </c:strRef>
          </c:cat>
          <c:val>
            <c:numRef>
              <c:f>Sheet1!$B$2:$B$5</c:f>
              <c:numCache>
                <c:formatCode>General</c:formatCode>
                <c:ptCount val="4"/>
                <c:pt idx="0">
                  <c:v>122</c:v>
                </c:pt>
                <c:pt idx="1">
                  <c:v>133</c:v>
                </c:pt>
                <c:pt idx="2">
                  <c:v>146</c:v>
                </c:pt>
                <c:pt idx="3">
                  <c:v>161</c:v>
                </c:pt>
              </c:numCache>
            </c:numRef>
          </c:val>
          <c:extLst>
            <c:ext xmlns:c16="http://schemas.microsoft.com/office/drawing/2014/chart" uri="{C3380CC4-5D6E-409C-BE32-E72D297353CC}">
              <c16:uniqueId val="{00000000-D759-4E44-BC25-BA812DB4589E}"/>
            </c:ext>
          </c:extLst>
        </c:ser>
        <c:dLbls>
          <c:dLblPos val="outEnd"/>
          <c:showLegendKey val="0"/>
          <c:showVal val="1"/>
          <c:showCatName val="0"/>
          <c:showSerName val="0"/>
          <c:showPercent val="0"/>
          <c:showBubbleSize val="0"/>
        </c:dLbls>
        <c:gapWidth val="219"/>
        <c:overlap val="-27"/>
        <c:axId val="1926658352"/>
        <c:axId val="1926511936"/>
      </c:barChart>
      <c:catAx>
        <c:axId val="1926658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26511936"/>
        <c:crosses val="autoZero"/>
        <c:auto val="1"/>
        <c:lblAlgn val="ctr"/>
        <c:lblOffset val="100"/>
        <c:noMultiLvlLbl val="0"/>
      </c:catAx>
      <c:valAx>
        <c:axId val="1926511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26658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B1B6BA0-6414-4687-8375-8E1E2D1F79C2}" type="datetimeFigureOut">
              <a:rPr lang="zh-CN" altLang="en-US" smtClean="0"/>
              <a:t>2022/5/6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C66885-3595-462A-AB19-3593A0CBBE9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63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B1B6BA0-6414-4687-8375-8E1E2D1F79C2}" type="datetimeFigureOut">
              <a:rPr lang="zh-CN" altLang="en-US" smtClean="0"/>
              <a:t>2022/5/6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C66885-3595-462A-AB19-3593A0CBBE9E}" type="slidenum">
              <a:rPr lang="zh-CN" altLang="en-US" smtClean="0"/>
              <a:t>‹#›</a:t>
            </a:fld>
            <a:endParaRPr lang="zh-CN" altLang="en-US"/>
          </a:p>
        </p:txBody>
      </p:sp>
    </p:spTree>
    <p:extLst>
      <p:ext uri="{BB962C8B-B14F-4D97-AF65-F5344CB8AC3E}">
        <p14:creationId xmlns:p14="http://schemas.microsoft.com/office/powerpoint/2010/main" val="2329150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B1B6BA0-6414-4687-8375-8E1E2D1F79C2}" type="datetimeFigureOut">
              <a:rPr lang="zh-CN" altLang="en-US" smtClean="0"/>
              <a:t>2022/5/6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C66885-3595-462A-AB19-3593A0CBBE9E}" type="slidenum">
              <a:rPr lang="zh-CN" altLang="en-US" smtClean="0"/>
              <a:t>‹#›</a:t>
            </a:fld>
            <a:endParaRPr lang="zh-CN" altLang="en-US"/>
          </a:p>
        </p:txBody>
      </p:sp>
    </p:spTree>
    <p:extLst>
      <p:ext uri="{BB962C8B-B14F-4D97-AF65-F5344CB8AC3E}">
        <p14:creationId xmlns:p14="http://schemas.microsoft.com/office/powerpoint/2010/main" val="20570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B1B6BA0-6414-4687-8375-8E1E2D1F79C2}" type="datetimeFigureOut">
              <a:rPr lang="zh-CN" altLang="en-US" smtClean="0"/>
              <a:t>2022/5/6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C66885-3595-462A-AB19-3593A0CBBE9E}" type="slidenum">
              <a:rPr lang="zh-CN" altLang="en-US" smtClean="0"/>
              <a:t>‹#›</a:t>
            </a:fld>
            <a:endParaRPr lang="zh-CN" altLang="en-US"/>
          </a:p>
        </p:txBody>
      </p:sp>
    </p:spTree>
    <p:extLst>
      <p:ext uri="{BB962C8B-B14F-4D97-AF65-F5344CB8AC3E}">
        <p14:creationId xmlns:p14="http://schemas.microsoft.com/office/powerpoint/2010/main" val="3712690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B1B6BA0-6414-4687-8375-8E1E2D1F79C2}" type="datetimeFigureOut">
              <a:rPr lang="zh-CN" altLang="en-US" smtClean="0"/>
              <a:t>2022/5/6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C66885-3595-462A-AB19-3593A0CBBE9E}"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366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B1B6BA0-6414-4687-8375-8E1E2D1F79C2}" type="datetimeFigureOut">
              <a:rPr lang="zh-CN" altLang="en-US" smtClean="0"/>
              <a:t>2022/5/6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2C66885-3595-462A-AB19-3593A0CBBE9E}" type="slidenum">
              <a:rPr lang="zh-CN" altLang="en-US" smtClean="0"/>
              <a:t>‹#›</a:t>
            </a:fld>
            <a:endParaRPr lang="zh-CN" altLang="en-US"/>
          </a:p>
        </p:txBody>
      </p:sp>
    </p:spTree>
    <p:extLst>
      <p:ext uri="{BB962C8B-B14F-4D97-AF65-F5344CB8AC3E}">
        <p14:creationId xmlns:p14="http://schemas.microsoft.com/office/powerpoint/2010/main" val="3401006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6B1B6BA0-6414-4687-8375-8E1E2D1F79C2}" type="datetimeFigureOut">
              <a:rPr lang="zh-CN" altLang="en-US" smtClean="0"/>
              <a:t>2022/5/6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2C66885-3595-462A-AB19-3593A0CBBE9E}" type="slidenum">
              <a:rPr lang="zh-CN" altLang="en-US" smtClean="0"/>
              <a:t>‹#›</a:t>
            </a:fld>
            <a:endParaRPr lang="zh-CN" altLang="en-US"/>
          </a:p>
        </p:txBody>
      </p:sp>
    </p:spTree>
    <p:extLst>
      <p:ext uri="{BB962C8B-B14F-4D97-AF65-F5344CB8AC3E}">
        <p14:creationId xmlns:p14="http://schemas.microsoft.com/office/powerpoint/2010/main" val="2835599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B1B6BA0-6414-4687-8375-8E1E2D1F79C2}" type="datetimeFigureOut">
              <a:rPr lang="zh-CN" altLang="en-US" smtClean="0"/>
              <a:t>2022/5/6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2C66885-3595-462A-AB19-3593A0CBBE9E}" type="slidenum">
              <a:rPr lang="zh-CN" altLang="en-US" smtClean="0"/>
              <a:t>‹#›</a:t>
            </a:fld>
            <a:endParaRPr lang="zh-CN" altLang="en-US"/>
          </a:p>
        </p:txBody>
      </p:sp>
    </p:spTree>
    <p:extLst>
      <p:ext uri="{BB962C8B-B14F-4D97-AF65-F5344CB8AC3E}">
        <p14:creationId xmlns:p14="http://schemas.microsoft.com/office/powerpoint/2010/main" val="2908260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B1B6BA0-6414-4687-8375-8E1E2D1F79C2}" type="datetimeFigureOut">
              <a:rPr lang="zh-CN" altLang="en-US" smtClean="0"/>
              <a:t>2022/5/6</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E2C66885-3595-462A-AB19-3593A0CBBE9E}" type="slidenum">
              <a:rPr lang="zh-CN" altLang="en-US" smtClean="0"/>
              <a:t>‹#›</a:t>
            </a:fld>
            <a:endParaRPr lang="zh-CN" altLang="en-US"/>
          </a:p>
        </p:txBody>
      </p:sp>
    </p:spTree>
    <p:extLst>
      <p:ext uri="{BB962C8B-B14F-4D97-AF65-F5344CB8AC3E}">
        <p14:creationId xmlns:p14="http://schemas.microsoft.com/office/powerpoint/2010/main" val="66323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B1B6BA0-6414-4687-8375-8E1E2D1F79C2}" type="datetimeFigureOut">
              <a:rPr lang="zh-CN" altLang="en-US" smtClean="0"/>
              <a:t>2022/5/6</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C66885-3595-462A-AB19-3593A0CBBE9E}" type="slidenum">
              <a:rPr lang="zh-CN" altLang="en-US" smtClean="0"/>
              <a:t>‹#›</a:t>
            </a:fld>
            <a:endParaRPr lang="zh-CN" altLang="en-US"/>
          </a:p>
        </p:txBody>
      </p:sp>
    </p:spTree>
    <p:extLst>
      <p:ext uri="{BB962C8B-B14F-4D97-AF65-F5344CB8AC3E}">
        <p14:creationId xmlns:p14="http://schemas.microsoft.com/office/powerpoint/2010/main" val="3332385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solidFill>
                  <a:schemeClr val="tx2"/>
                </a:solidFill>
              </a:defRPr>
            </a:lvl1pPr>
          </a:lstStyle>
          <a:p>
            <a:fld id="{6B1B6BA0-6414-4687-8375-8E1E2D1F79C2}" type="datetimeFigureOut">
              <a:rPr lang="zh-CN" altLang="en-US" smtClean="0"/>
              <a:t>2022/5/6</a:t>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C66885-3595-462A-AB19-3593A0CBBE9E}" type="slidenum">
              <a:rPr lang="zh-CN" altLang="en-US" smtClean="0"/>
              <a:t>‹#›</a:t>
            </a:fld>
            <a:endParaRPr lang="zh-CN" altLang="en-US"/>
          </a:p>
        </p:txBody>
      </p:sp>
    </p:spTree>
    <p:extLst>
      <p:ext uri="{BB962C8B-B14F-4D97-AF65-F5344CB8AC3E}">
        <p14:creationId xmlns:p14="http://schemas.microsoft.com/office/powerpoint/2010/main" val="2578492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B1B6BA0-6414-4687-8375-8E1E2D1F79C2}" type="datetimeFigureOut">
              <a:rPr lang="zh-CN" altLang="en-US" smtClean="0"/>
              <a:t>2022/5/6</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2C66885-3595-462A-AB19-3593A0CBBE9E}"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376727"/>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hyperlink" Target="http://www.rapidesign.cn/" TargetMode="Externa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5F5DA4-5031-32FB-DFF0-62F74055E86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A341586-BC9B-7992-AEB7-13E46199C19B}"/>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713879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6942225-CACA-BD01-0F00-9B904E504C61}"/>
              </a:ext>
            </a:extLst>
          </p:cNvPr>
          <p:cNvPicPr>
            <a:picLocks noChangeAspect="1"/>
          </p:cNvPicPr>
          <p:nvPr/>
        </p:nvPicPr>
        <p:blipFill rotWithShape="1">
          <a:blip r:embed="rId4">
            <a:extLst>
              <a:ext uri="{28A0092B-C50C-407E-A947-70E740481C1C}">
                <a14:useLocalDpi xmlns:a14="http://schemas.microsoft.com/office/drawing/2010/main" val="0"/>
              </a:ext>
            </a:extLst>
          </a:blip>
          <a:srcRect l="4872" r="44288"/>
          <a:stretch/>
        </p:blipFill>
        <p:spPr>
          <a:xfrm>
            <a:off x="118754" y="1168492"/>
            <a:ext cx="4386439" cy="2098492"/>
          </a:xfrm>
          <a:prstGeom prst="rect">
            <a:avLst/>
          </a:prstGeom>
        </p:spPr>
      </p:pic>
      <p:sp>
        <p:nvSpPr>
          <p:cNvPr id="4" name="文本框 3">
            <a:extLst>
              <a:ext uri="{FF2B5EF4-FFF2-40B4-BE49-F238E27FC236}">
                <a16:creationId xmlns:a16="http://schemas.microsoft.com/office/drawing/2014/main" id="{DA22E29B-D483-82AC-55F5-FE5E6B0BFC4C}"/>
              </a:ext>
            </a:extLst>
          </p:cNvPr>
          <p:cNvSpPr txBox="1"/>
          <p:nvPr/>
        </p:nvSpPr>
        <p:spPr>
          <a:xfrm>
            <a:off x="498762" y="399050"/>
            <a:ext cx="6935190" cy="769441"/>
          </a:xfrm>
          <a:prstGeom prst="rect">
            <a:avLst/>
          </a:prstGeom>
          <a:noFill/>
        </p:spPr>
        <p:txBody>
          <a:bodyPr wrap="square" rtlCol="0">
            <a:spAutoFit/>
          </a:bodyPr>
          <a:lstStyle/>
          <a:p>
            <a:r>
              <a:rPr lang="zh-CN" altLang="en-US" sz="4400" dirty="0"/>
              <a:t>检测模块</a:t>
            </a:r>
          </a:p>
        </p:txBody>
      </p:sp>
      <p:sp>
        <p:nvSpPr>
          <p:cNvPr id="6" name="文本框 5">
            <a:extLst>
              <a:ext uri="{FF2B5EF4-FFF2-40B4-BE49-F238E27FC236}">
                <a16:creationId xmlns:a16="http://schemas.microsoft.com/office/drawing/2014/main" id="{5DE7655F-898F-4770-E714-D8670B46B785}"/>
              </a:ext>
            </a:extLst>
          </p:cNvPr>
          <p:cNvSpPr txBox="1"/>
          <p:nvPr/>
        </p:nvSpPr>
        <p:spPr>
          <a:xfrm>
            <a:off x="6096000" y="399049"/>
            <a:ext cx="4524499" cy="769441"/>
          </a:xfrm>
          <a:prstGeom prst="rect">
            <a:avLst/>
          </a:prstGeom>
          <a:noFill/>
        </p:spPr>
        <p:txBody>
          <a:bodyPr wrap="square" rtlCol="0">
            <a:spAutoFit/>
          </a:bodyPr>
          <a:lstStyle/>
          <a:p>
            <a:r>
              <a:rPr lang="zh-CN" altLang="en-US" sz="4400" dirty="0"/>
              <a:t>使用平台：</a:t>
            </a:r>
          </a:p>
        </p:txBody>
      </p:sp>
      <p:pic>
        <p:nvPicPr>
          <p:cNvPr id="7" name="图片 6">
            <a:extLst>
              <a:ext uri="{FF2B5EF4-FFF2-40B4-BE49-F238E27FC236}">
                <a16:creationId xmlns:a16="http://schemas.microsoft.com/office/drawing/2014/main" id="{3C86CF11-5162-BDB2-FF83-7A236EAFD6EF}"/>
              </a:ext>
            </a:extLst>
          </p:cNvPr>
          <p:cNvPicPr>
            <a:picLocks noChangeAspect="1"/>
          </p:cNvPicPr>
          <p:nvPr/>
        </p:nvPicPr>
        <p:blipFill rotWithShape="1">
          <a:blip r:embed="rId4">
            <a:extLst>
              <a:ext uri="{28A0092B-C50C-407E-A947-70E740481C1C}">
                <a14:useLocalDpi xmlns:a14="http://schemas.microsoft.com/office/drawing/2010/main" val="0"/>
              </a:ext>
            </a:extLst>
          </a:blip>
          <a:srcRect l="57177" r="10921" b="4597"/>
          <a:stretch/>
        </p:blipFill>
        <p:spPr>
          <a:xfrm>
            <a:off x="108696" y="3266984"/>
            <a:ext cx="2693015" cy="1958793"/>
          </a:xfrm>
          <a:prstGeom prst="rect">
            <a:avLst/>
          </a:prstGeom>
        </p:spPr>
      </p:pic>
      <p:sp>
        <p:nvSpPr>
          <p:cNvPr id="8" name="文本框 7">
            <a:extLst>
              <a:ext uri="{FF2B5EF4-FFF2-40B4-BE49-F238E27FC236}">
                <a16:creationId xmlns:a16="http://schemas.microsoft.com/office/drawing/2014/main" id="{350F7CF3-4E48-5D21-5FEA-E34CA71D9CEA}"/>
              </a:ext>
            </a:extLst>
          </p:cNvPr>
          <p:cNvSpPr txBox="1"/>
          <p:nvPr/>
        </p:nvSpPr>
        <p:spPr>
          <a:xfrm>
            <a:off x="2432712" y="3169537"/>
            <a:ext cx="2671948" cy="2308324"/>
          </a:xfrm>
          <a:prstGeom prst="rect">
            <a:avLst/>
          </a:prstGeom>
          <a:noFill/>
        </p:spPr>
        <p:txBody>
          <a:bodyPr wrap="square" rtlCol="0">
            <a:spAutoFit/>
          </a:bodyPr>
          <a:lstStyle/>
          <a:p>
            <a:r>
              <a:rPr lang="en-US" altLang="zh-CN" sz="2400" dirty="0">
                <a:effectLst/>
                <a:latin typeface="宋体" panose="02010600030101010101" pitchFamily="2" charset="-122"/>
                <a:cs typeface="宋体" panose="02010600030101010101" pitchFamily="2" charset="-122"/>
              </a:rPr>
              <a:t>PH</a:t>
            </a:r>
            <a:r>
              <a:rPr lang="zh-CN" altLang="zh-CN" sz="2400" dirty="0">
                <a:effectLst/>
                <a:ea typeface="宋体" panose="02010600030101010101" pitchFamily="2" charset="-122"/>
                <a:cs typeface="宋体" panose="02010600030101010101" pitchFamily="2" charset="-122"/>
              </a:rPr>
              <a:t>传感器模块</a:t>
            </a:r>
            <a:r>
              <a:rPr lang="en-US" altLang="zh-CN" sz="2400" dirty="0">
                <a:effectLst/>
                <a:ea typeface="宋体" panose="02010600030101010101" pitchFamily="2" charset="-122"/>
                <a:cs typeface="宋体" panose="02010600030101010101" pitchFamily="2" charset="-122"/>
              </a:rPr>
              <a:t>E201-BNC</a:t>
            </a:r>
          </a:p>
          <a:p>
            <a:r>
              <a:rPr lang="zh-CN" altLang="zh-CN" sz="2400" dirty="0">
                <a:effectLst/>
                <a:ea typeface="宋体" panose="02010600030101010101" pitchFamily="2" charset="-122"/>
                <a:cs typeface="宋体" panose="02010600030101010101" pitchFamily="2" charset="-122"/>
              </a:rPr>
              <a:t>浊度传感器模块</a:t>
            </a:r>
            <a:r>
              <a:rPr lang="en-US" altLang="zh-CN" sz="2400" dirty="0">
                <a:effectLst/>
                <a:ea typeface="宋体" panose="02010600030101010101" pitchFamily="2" charset="-122"/>
                <a:cs typeface="宋体" panose="02010600030101010101" pitchFamily="2" charset="-122"/>
              </a:rPr>
              <a:t>TS-300B</a:t>
            </a:r>
            <a:endParaRPr lang="en-US" altLang="zh-CN" sz="2400" dirty="0">
              <a:ea typeface="宋体" panose="02010600030101010101" pitchFamily="2" charset="-122"/>
              <a:cs typeface="宋体" panose="02010600030101010101" pitchFamily="2" charset="-122"/>
            </a:endParaRPr>
          </a:p>
          <a:p>
            <a:r>
              <a:rPr lang="zh-CN" altLang="zh-CN" sz="2400" dirty="0">
                <a:effectLst/>
                <a:ea typeface="宋体" panose="02010600030101010101" pitchFamily="2" charset="-122"/>
                <a:cs typeface="宋体" panose="02010600030101010101" pitchFamily="2" charset="-122"/>
              </a:rPr>
              <a:t>温度传感器模块</a:t>
            </a:r>
            <a:r>
              <a:rPr lang="en-US" altLang="zh-CN" sz="2400" dirty="0">
                <a:effectLst/>
                <a:ea typeface="宋体" panose="02010600030101010101" pitchFamily="2" charset="-122"/>
                <a:cs typeface="宋体" panose="02010600030101010101" pitchFamily="2" charset="-122"/>
              </a:rPr>
              <a:t>ds18b20</a:t>
            </a:r>
            <a:endParaRPr lang="zh-CN" altLang="en-US" sz="2400" dirty="0"/>
          </a:p>
        </p:txBody>
      </p:sp>
      <p:pic>
        <p:nvPicPr>
          <p:cNvPr id="10" name="图片 9">
            <a:extLst>
              <a:ext uri="{FF2B5EF4-FFF2-40B4-BE49-F238E27FC236}">
                <a16:creationId xmlns:a16="http://schemas.microsoft.com/office/drawing/2014/main" id="{E4FBB8EE-F15F-1180-C4C5-E48117098A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269" y="1168490"/>
            <a:ext cx="7502035" cy="3660962"/>
          </a:xfrm>
          <a:prstGeom prst="rect">
            <a:avLst/>
          </a:prstGeom>
        </p:spPr>
      </p:pic>
      <p:sp>
        <p:nvSpPr>
          <p:cNvPr id="13" name="文本框 12">
            <a:extLst>
              <a:ext uri="{FF2B5EF4-FFF2-40B4-BE49-F238E27FC236}">
                <a16:creationId xmlns:a16="http://schemas.microsoft.com/office/drawing/2014/main" id="{AE95871B-DF07-DD89-1A07-D81C4ACE7FEE}"/>
              </a:ext>
            </a:extLst>
          </p:cNvPr>
          <p:cNvSpPr txBox="1"/>
          <p:nvPr/>
        </p:nvSpPr>
        <p:spPr>
          <a:xfrm>
            <a:off x="5353235" y="4952562"/>
            <a:ext cx="6249880" cy="954107"/>
          </a:xfrm>
          <a:prstGeom prst="rect">
            <a:avLst/>
          </a:prstGeom>
          <a:noFill/>
        </p:spPr>
        <p:txBody>
          <a:bodyPr wrap="square" rtlCol="0">
            <a:spAutoFit/>
          </a:bodyPr>
          <a:lstStyle/>
          <a:p>
            <a:r>
              <a:rPr lang="zh-CN" altLang="en-US" sz="2800" dirty="0"/>
              <a:t>阿里云平台</a:t>
            </a:r>
            <a:endParaRPr lang="en-US" altLang="zh-CN" sz="2800" dirty="0"/>
          </a:p>
          <a:p>
            <a:r>
              <a:rPr lang="zh-CN" altLang="en-US" sz="2800" dirty="0"/>
              <a:t>产品功能设置、调试、投产后台</a:t>
            </a:r>
          </a:p>
        </p:txBody>
      </p:sp>
      <p:pic>
        <p:nvPicPr>
          <p:cNvPr id="15" name="音频 14">
            <a:hlinkClick r:id="" action="ppaction://media"/>
            <a:extLst>
              <a:ext uri="{FF2B5EF4-FFF2-40B4-BE49-F238E27FC236}">
                <a16:creationId xmlns:a16="http://schemas.microsoft.com/office/drawing/2014/main" id="{8C38E2B6-49D2-4224-4BD3-77068A3837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05399088"/>
      </p:ext>
    </p:extLst>
  </p:cSld>
  <p:clrMapOvr>
    <a:masterClrMapping/>
  </p:clrMapOvr>
  <mc:AlternateContent xmlns:mc="http://schemas.openxmlformats.org/markup-compatibility/2006">
    <mc:Choice xmlns:p14="http://schemas.microsoft.com/office/powerpoint/2010/main" Requires="p14">
      <p:transition spd="slow" p14:dur="2000" advTm="50713"/>
    </mc:Choice>
    <mc:Fallback>
      <p:transition spd="slow" advTm="50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25EF0-D8BB-440A-B9B6-9D70844E09E7}"/>
              </a:ext>
            </a:extLst>
          </p:cNvPr>
          <p:cNvSpPr>
            <a:spLocks noGrp="1"/>
          </p:cNvSpPr>
          <p:nvPr>
            <p:ph type="title"/>
          </p:nvPr>
        </p:nvSpPr>
        <p:spPr>
          <a:xfrm>
            <a:off x="428625" y="2286000"/>
            <a:ext cx="11334750" cy="1143000"/>
          </a:xfrm>
        </p:spPr>
        <p:txBody>
          <a:bodyPr/>
          <a:lstStyle/>
          <a:p>
            <a:r>
              <a:rPr lang="zh-CN" altLang="en-US" dirty="0">
                <a:latin typeface="微软雅黑" panose="020B0503020204020204" pitchFamily="34" charset="-122"/>
                <a:ea typeface="微软雅黑" panose="020B0503020204020204" pitchFamily="34" charset="-122"/>
              </a:rPr>
              <a:t>三、研究主要问题及方法</a:t>
            </a:r>
          </a:p>
        </p:txBody>
      </p:sp>
      <p:pic>
        <p:nvPicPr>
          <p:cNvPr id="5" name="音频 4">
            <a:hlinkClick r:id="" action="ppaction://media"/>
            <a:extLst>
              <a:ext uri="{FF2B5EF4-FFF2-40B4-BE49-F238E27FC236}">
                <a16:creationId xmlns:a16="http://schemas.microsoft.com/office/drawing/2014/main" id="{0294BCD5-C064-0E65-C120-7183A9289D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58979178"/>
      </p:ext>
    </p:extLst>
  </p:cSld>
  <p:clrMapOvr>
    <a:masterClrMapping/>
  </p:clrMapOvr>
  <mc:AlternateContent xmlns:mc="http://schemas.openxmlformats.org/markup-compatibility/2006">
    <mc:Choice xmlns:p14="http://schemas.microsoft.com/office/powerpoint/2010/main" Requires="p14">
      <p:transition spd="slow" p14:dur="2000" advTm="4770"/>
    </mc:Choice>
    <mc:Fallback>
      <p:transition spd="slow" advTm="4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2B5CB8-CF0D-4470-B6A1-686239E2CC36}"/>
              </a:ext>
            </a:extLst>
          </p:cNvPr>
          <p:cNvSpPr>
            <a:spLocks noGrp="1"/>
          </p:cNvSpPr>
          <p:nvPr>
            <p:ph type="title"/>
          </p:nvPr>
        </p:nvSpPr>
        <p:spPr>
          <a:xfrm>
            <a:off x="1097280" y="988906"/>
            <a:ext cx="7365402" cy="748454"/>
          </a:xfrm>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测量数据的无线传输接收</a:t>
            </a:r>
          </a:p>
        </p:txBody>
      </p:sp>
      <p:sp>
        <p:nvSpPr>
          <p:cNvPr id="6" name="流程图: 准备 5">
            <a:extLst>
              <a:ext uri="{FF2B5EF4-FFF2-40B4-BE49-F238E27FC236}">
                <a16:creationId xmlns:a16="http://schemas.microsoft.com/office/drawing/2014/main" id="{F6CBFD80-5EBB-40E3-A4EA-A143EA47B366}"/>
              </a:ext>
            </a:extLst>
          </p:cNvPr>
          <p:cNvSpPr/>
          <p:nvPr/>
        </p:nvSpPr>
        <p:spPr>
          <a:xfrm>
            <a:off x="1154654" y="2838639"/>
            <a:ext cx="2608729" cy="1335741"/>
          </a:xfrm>
          <a:prstGeom prst="flowChartPreparatio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BC26</a:t>
            </a:r>
            <a:endParaRPr lang="zh-CN" altLang="en-US" sz="44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60F7C68-C7AF-4B29-88A6-D9AA23D6943F}"/>
              </a:ext>
            </a:extLst>
          </p:cNvPr>
          <p:cNvPicPr>
            <a:picLocks noChangeAspect="1"/>
          </p:cNvPicPr>
          <p:nvPr/>
        </p:nvPicPr>
        <p:blipFill>
          <a:blip r:embed="rId4"/>
          <a:stretch>
            <a:fillRect/>
          </a:stretch>
        </p:blipFill>
        <p:spPr>
          <a:xfrm>
            <a:off x="6600178" y="2533552"/>
            <a:ext cx="2172347" cy="2118246"/>
          </a:xfrm>
          <a:prstGeom prst="ellipse">
            <a:avLst/>
          </a:prstGeom>
        </p:spPr>
      </p:pic>
      <p:sp>
        <p:nvSpPr>
          <p:cNvPr id="9" name="文本框 8">
            <a:extLst>
              <a:ext uri="{FF2B5EF4-FFF2-40B4-BE49-F238E27FC236}">
                <a16:creationId xmlns:a16="http://schemas.microsoft.com/office/drawing/2014/main" id="{5510E5F3-1A02-4017-B2F5-22C3A6BD6F4F}"/>
              </a:ext>
            </a:extLst>
          </p:cNvPr>
          <p:cNvSpPr txBox="1"/>
          <p:nvPr/>
        </p:nvSpPr>
        <p:spPr>
          <a:xfrm>
            <a:off x="4740199" y="1917747"/>
            <a:ext cx="1757082" cy="40011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sz="2000" dirty="0">
                <a:latin typeface="微软雅黑" panose="020B0503020204020204" pitchFamily="34" charset="-122"/>
                <a:ea typeface="微软雅黑" panose="020B0503020204020204" pitchFamily="34" charset="-122"/>
              </a:rPr>
              <a:t>公共事业</a:t>
            </a: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4A28A28-590B-437E-ABE6-316A50C5CAA3}"/>
              </a:ext>
            </a:extLst>
          </p:cNvPr>
          <p:cNvSpPr txBox="1"/>
          <p:nvPr/>
        </p:nvSpPr>
        <p:spPr>
          <a:xfrm>
            <a:off x="4669170" y="4437236"/>
            <a:ext cx="1757082" cy="40011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sz="2000" dirty="0">
                <a:latin typeface="微软雅黑" panose="020B0503020204020204" pitchFamily="34" charset="-122"/>
                <a:ea typeface="微软雅黑" panose="020B0503020204020204" pitchFamily="34" charset="-122"/>
              </a:rPr>
              <a:t>工业</a:t>
            </a:r>
            <a:r>
              <a:rPr lang="en-US" altLang="zh-CN" sz="2000" dirty="0">
                <a:latin typeface="微软雅黑" panose="020B0503020204020204" pitchFamily="34" charset="-122"/>
                <a:ea typeface="微软雅黑" panose="020B0503020204020204" pitchFamily="34" charset="-122"/>
              </a:rPr>
              <a:t>&amp;</a:t>
            </a:r>
            <a:r>
              <a:rPr lang="zh-CN" altLang="en-US" sz="2000" dirty="0">
                <a:latin typeface="微软雅黑" panose="020B0503020204020204" pitchFamily="34" charset="-122"/>
                <a:ea typeface="微软雅黑" panose="020B0503020204020204" pitchFamily="34" charset="-122"/>
              </a:rPr>
              <a:t>农业</a:t>
            </a:r>
          </a:p>
        </p:txBody>
      </p:sp>
      <p:sp>
        <p:nvSpPr>
          <p:cNvPr id="11" name="文本框 10">
            <a:extLst>
              <a:ext uri="{FF2B5EF4-FFF2-40B4-BE49-F238E27FC236}">
                <a16:creationId xmlns:a16="http://schemas.microsoft.com/office/drawing/2014/main" id="{5C319707-7810-4357-A45B-068D6D138921}"/>
              </a:ext>
            </a:extLst>
          </p:cNvPr>
          <p:cNvSpPr txBox="1"/>
          <p:nvPr/>
        </p:nvSpPr>
        <p:spPr>
          <a:xfrm>
            <a:off x="9633526" y="1890364"/>
            <a:ext cx="1291649" cy="40011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sz="2000" dirty="0">
                <a:latin typeface="微软雅黑" panose="020B0503020204020204" pitchFamily="34" charset="-122"/>
                <a:ea typeface="微软雅黑" panose="020B0503020204020204" pitchFamily="34" charset="-122"/>
              </a:rPr>
              <a:t>个人生活</a:t>
            </a:r>
          </a:p>
        </p:txBody>
      </p:sp>
      <p:sp>
        <p:nvSpPr>
          <p:cNvPr id="12" name="文本框 11">
            <a:extLst>
              <a:ext uri="{FF2B5EF4-FFF2-40B4-BE49-F238E27FC236}">
                <a16:creationId xmlns:a16="http://schemas.microsoft.com/office/drawing/2014/main" id="{372762AF-8C70-40F3-98E7-38A0166786C1}"/>
              </a:ext>
            </a:extLst>
          </p:cNvPr>
          <p:cNvSpPr txBox="1"/>
          <p:nvPr/>
        </p:nvSpPr>
        <p:spPr>
          <a:xfrm>
            <a:off x="9263047" y="4425768"/>
            <a:ext cx="1285734" cy="40011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sz="2000" dirty="0">
                <a:latin typeface="微软雅黑" panose="020B0503020204020204" pitchFamily="34" charset="-122"/>
                <a:ea typeface="微软雅黑" panose="020B0503020204020204" pitchFamily="34" charset="-122"/>
              </a:rPr>
              <a:t>智能家居</a:t>
            </a:r>
          </a:p>
        </p:txBody>
      </p:sp>
      <p:sp>
        <p:nvSpPr>
          <p:cNvPr id="13" name="文本框 12">
            <a:extLst>
              <a:ext uri="{FF2B5EF4-FFF2-40B4-BE49-F238E27FC236}">
                <a16:creationId xmlns:a16="http://schemas.microsoft.com/office/drawing/2014/main" id="{77F02889-82C9-4A27-8557-6C25EE7E6621}"/>
              </a:ext>
            </a:extLst>
          </p:cNvPr>
          <p:cNvSpPr txBox="1"/>
          <p:nvPr/>
        </p:nvSpPr>
        <p:spPr>
          <a:xfrm>
            <a:off x="4869459" y="2420054"/>
            <a:ext cx="1757082"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智能汽车</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消防栓</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气表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烟雾报警器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垃圾箱</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路灯</a:t>
            </a:r>
          </a:p>
        </p:txBody>
      </p:sp>
      <p:sp>
        <p:nvSpPr>
          <p:cNvPr id="14" name="文本框 13">
            <a:extLst>
              <a:ext uri="{FF2B5EF4-FFF2-40B4-BE49-F238E27FC236}">
                <a16:creationId xmlns:a16="http://schemas.microsoft.com/office/drawing/2014/main" id="{28EE9ABE-F86D-4BF7-A92A-8EEC9E0E554A}"/>
              </a:ext>
            </a:extLst>
          </p:cNvPr>
          <p:cNvSpPr txBox="1"/>
          <p:nvPr/>
        </p:nvSpPr>
        <p:spPr>
          <a:xfrm>
            <a:off x="4806874" y="4936623"/>
            <a:ext cx="1900517"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气体探测器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机器报警器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土壤</a:t>
            </a:r>
            <a:r>
              <a:rPr lang="en-US" altLang="zh-CN" dirty="0">
                <a:latin typeface="微软雅黑" panose="020B0503020204020204" pitchFamily="34" charset="-122"/>
                <a:ea typeface="微软雅黑" panose="020B0503020204020204" pitchFamily="34" charset="-122"/>
              </a:rPr>
              <a:t>PH</a:t>
            </a:r>
            <a:r>
              <a:rPr lang="zh-CN" altLang="en-US" dirty="0">
                <a:latin typeface="微软雅黑" panose="020B0503020204020204" pitchFamily="34" charset="-122"/>
                <a:ea typeface="微软雅黑" panose="020B0503020204020204" pitchFamily="34" charset="-122"/>
              </a:rPr>
              <a:t>值</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灌溉控制器</a:t>
            </a:r>
          </a:p>
        </p:txBody>
      </p:sp>
      <p:sp>
        <p:nvSpPr>
          <p:cNvPr id="15" name="文本框 14">
            <a:extLst>
              <a:ext uri="{FF2B5EF4-FFF2-40B4-BE49-F238E27FC236}">
                <a16:creationId xmlns:a16="http://schemas.microsoft.com/office/drawing/2014/main" id="{0E374D12-CC87-4FDE-9541-005A75771932}"/>
              </a:ext>
            </a:extLst>
          </p:cNvPr>
          <p:cNvSpPr txBox="1"/>
          <p:nvPr/>
        </p:nvSpPr>
        <p:spPr>
          <a:xfrm>
            <a:off x="8966499" y="2404723"/>
            <a:ext cx="2070847"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资产追踪</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宝物追踪</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电子器件</a:t>
            </a:r>
          </a:p>
        </p:txBody>
      </p:sp>
      <p:sp>
        <p:nvSpPr>
          <p:cNvPr id="16" name="文本框 15">
            <a:extLst>
              <a:ext uri="{FF2B5EF4-FFF2-40B4-BE49-F238E27FC236}">
                <a16:creationId xmlns:a16="http://schemas.microsoft.com/office/drawing/2014/main" id="{D49081FD-A01F-4203-B0FE-210E6604E277}"/>
              </a:ext>
            </a:extLst>
          </p:cNvPr>
          <p:cNvSpPr txBox="1"/>
          <p:nvPr/>
        </p:nvSpPr>
        <p:spPr>
          <a:xfrm>
            <a:off x="9118562" y="4945292"/>
            <a:ext cx="153330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智慧门锁</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家电监控</a:t>
            </a:r>
          </a:p>
        </p:txBody>
      </p:sp>
      <p:cxnSp>
        <p:nvCxnSpPr>
          <p:cNvPr id="18" name="连接符: 肘形 17">
            <a:extLst>
              <a:ext uri="{FF2B5EF4-FFF2-40B4-BE49-F238E27FC236}">
                <a16:creationId xmlns:a16="http://schemas.microsoft.com/office/drawing/2014/main" id="{F4A1ECDD-0ED2-4338-8CF5-A436C85D7E14}"/>
              </a:ext>
            </a:extLst>
          </p:cNvPr>
          <p:cNvCxnSpPr>
            <a:cxnSpLocks/>
            <a:endCxn id="8" idx="1"/>
          </p:cNvCxnSpPr>
          <p:nvPr/>
        </p:nvCxnSpPr>
        <p:spPr>
          <a:xfrm>
            <a:off x="4847771" y="2317857"/>
            <a:ext cx="2070540" cy="525905"/>
          </a:xfrm>
          <a:prstGeom prst="bentConnector2">
            <a:avLst/>
          </a:prstGeom>
          <a:ln w="15875" cap="flat" cmpd="sng" algn="ctr">
            <a:solidFill>
              <a:schemeClr val="accent1"/>
            </a:solidFill>
            <a:prstDash val="dash"/>
            <a:round/>
            <a:headEnd type="oval" w="med" len="med"/>
            <a:tailEnd type="none" w="med" len="med"/>
          </a:ln>
        </p:spPr>
        <p:style>
          <a:lnRef idx="0">
            <a:scrgbClr r="0" g="0" b="0"/>
          </a:lnRef>
          <a:fillRef idx="0">
            <a:scrgbClr r="0" g="0" b="0"/>
          </a:fillRef>
          <a:effectRef idx="0">
            <a:scrgbClr r="0" g="0" b="0"/>
          </a:effectRef>
          <a:fontRef idx="minor">
            <a:schemeClr val="tx1"/>
          </a:fontRef>
        </p:style>
      </p:cxnSp>
      <p:cxnSp>
        <p:nvCxnSpPr>
          <p:cNvPr id="25" name="连接符: 肘形 24">
            <a:extLst>
              <a:ext uri="{FF2B5EF4-FFF2-40B4-BE49-F238E27FC236}">
                <a16:creationId xmlns:a16="http://schemas.microsoft.com/office/drawing/2014/main" id="{11526059-5128-4790-A852-2CD5BFF4DF13}"/>
              </a:ext>
            </a:extLst>
          </p:cNvPr>
          <p:cNvCxnSpPr>
            <a:cxnSpLocks/>
            <a:stCxn id="8" idx="3"/>
          </p:cNvCxnSpPr>
          <p:nvPr/>
        </p:nvCxnSpPr>
        <p:spPr>
          <a:xfrm rot="5400000">
            <a:off x="5581375" y="3500412"/>
            <a:ext cx="495760" cy="2178112"/>
          </a:xfrm>
          <a:prstGeom prst="bentConnector2">
            <a:avLst/>
          </a:prstGeom>
          <a:ln w="15875" cap="flat" cmpd="sng" algn="ctr">
            <a:solidFill>
              <a:schemeClr val="accent1"/>
            </a:solidFill>
            <a:prstDash val="dash"/>
            <a:round/>
            <a:headEnd type="none" w="med" len="med"/>
            <a:tailEnd type="oval" w="med" len="med"/>
          </a:ln>
        </p:spPr>
        <p:style>
          <a:lnRef idx="0">
            <a:scrgbClr r="0" g="0" b="0"/>
          </a:lnRef>
          <a:fillRef idx="0">
            <a:scrgbClr r="0" g="0" b="0"/>
          </a:fillRef>
          <a:effectRef idx="0">
            <a:scrgbClr r="0" g="0" b="0"/>
          </a:effectRef>
          <a:fontRef idx="minor">
            <a:schemeClr val="tx1"/>
          </a:fontRef>
        </p:style>
      </p:cxnSp>
      <p:cxnSp>
        <p:nvCxnSpPr>
          <p:cNvPr id="27" name="连接符: 肘形 26">
            <a:extLst>
              <a:ext uri="{FF2B5EF4-FFF2-40B4-BE49-F238E27FC236}">
                <a16:creationId xmlns:a16="http://schemas.microsoft.com/office/drawing/2014/main" id="{4979B5F4-5049-48CF-BCFB-D45BB0E51908}"/>
              </a:ext>
            </a:extLst>
          </p:cNvPr>
          <p:cNvCxnSpPr>
            <a:cxnSpLocks/>
            <a:stCxn id="8" idx="7"/>
          </p:cNvCxnSpPr>
          <p:nvPr/>
        </p:nvCxnSpPr>
        <p:spPr>
          <a:xfrm rot="5400000" flipH="1" flipV="1">
            <a:off x="9335437" y="1423689"/>
            <a:ext cx="539028" cy="2301118"/>
          </a:xfrm>
          <a:prstGeom prst="bentConnector2">
            <a:avLst/>
          </a:prstGeom>
          <a:ln w="15875" cap="flat" cmpd="sng" algn="ctr">
            <a:solidFill>
              <a:schemeClr val="accent1"/>
            </a:solidFill>
            <a:prstDash val="dash"/>
            <a:round/>
            <a:headEnd type="none" w="med" len="med"/>
            <a:tailEnd type="oval" w="med" len="med"/>
          </a:ln>
        </p:spPr>
        <p:style>
          <a:lnRef idx="0">
            <a:scrgbClr r="0" g="0" b="0"/>
          </a:lnRef>
          <a:fillRef idx="0">
            <a:scrgbClr r="0" g="0" b="0"/>
          </a:fillRef>
          <a:effectRef idx="0">
            <a:scrgbClr r="0" g="0" b="0"/>
          </a:effectRef>
          <a:fontRef idx="minor">
            <a:schemeClr val="tx1"/>
          </a:fontRef>
        </p:style>
      </p:cxnSp>
      <p:cxnSp>
        <p:nvCxnSpPr>
          <p:cNvPr id="29" name="连接符: 肘形 28">
            <a:extLst>
              <a:ext uri="{FF2B5EF4-FFF2-40B4-BE49-F238E27FC236}">
                <a16:creationId xmlns:a16="http://schemas.microsoft.com/office/drawing/2014/main" id="{8F59D389-3F82-4A37-90C8-8E43FE998A20}"/>
              </a:ext>
            </a:extLst>
          </p:cNvPr>
          <p:cNvCxnSpPr>
            <a:cxnSpLocks/>
            <a:stCxn id="8" idx="5"/>
          </p:cNvCxnSpPr>
          <p:nvPr/>
        </p:nvCxnSpPr>
        <p:spPr>
          <a:xfrm rot="16200000" flipH="1">
            <a:off x="9173568" y="3622412"/>
            <a:ext cx="495758" cy="1934110"/>
          </a:xfrm>
          <a:prstGeom prst="bentConnector2">
            <a:avLst/>
          </a:prstGeom>
          <a:ln w="15875" cap="flat" cmpd="sng" algn="ctr">
            <a:solidFill>
              <a:schemeClr val="accent1"/>
            </a:solidFill>
            <a:prstDash val="dash"/>
            <a:round/>
            <a:headEnd type="none" w="med" len="med"/>
            <a:tailEnd type="oval" w="med" len="med"/>
          </a:ln>
        </p:spPr>
        <p:style>
          <a:lnRef idx="0">
            <a:scrgbClr r="0" g="0" b="0"/>
          </a:lnRef>
          <a:fillRef idx="0">
            <a:scrgbClr r="0" g="0" b="0"/>
          </a:fillRef>
          <a:effectRef idx="0">
            <a:scrgbClr r="0" g="0" b="0"/>
          </a:effectRef>
          <a:fontRef idx="minor">
            <a:schemeClr val="tx1"/>
          </a:fontRef>
        </p:style>
      </p:cxnSp>
      <p:pic>
        <p:nvPicPr>
          <p:cNvPr id="4" name="音频 3">
            <a:hlinkClick r:id="" action="ppaction://media"/>
            <a:extLst>
              <a:ext uri="{FF2B5EF4-FFF2-40B4-BE49-F238E27FC236}">
                <a16:creationId xmlns:a16="http://schemas.microsoft.com/office/drawing/2014/main" id="{75D09ED2-99D9-59FD-162F-A6D15AA7B1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83772115"/>
      </p:ext>
    </p:extLst>
  </p:cSld>
  <p:clrMapOvr>
    <a:masterClrMapping/>
  </p:clrMapOvr>
  <mc:AlternateContent xmlns:mc="http://schemas.openxmlformats.org/markup-compatibility/2006">
    <mc:Choice xmlns:p14="http://schemas.microsoft.com/office/powerpoint/2010/main" Requires="p14">
      <p:transition spd="slow" p14:dur="2000" advTm="14475"/>
    </mc:Choice>
    <mc:Fallback>
      <p:transition spd="slow" advTm="14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0EB3D-E0ED-4E4C-A6AF-E0EBE2F21966}"/>
              </a:ext>
            </a:extLst>
          </p:cNvPr>
          <p:cNvSpPr>
            <a:spLocks noGrp="1"/>
          </p:cNvSpPr>
          <p:nvPr>
            <p:ph type="title"/>
          </p:nvPr>
        </p:nvSpPr>
        <p:spPr>
          <a:xfrm>
            <a:off x="1097280" y="857250"/>
            <a:ext cx="7924800" cy="880110"/>
          </a:xfrm>
        </p:spPr>
        <p:txBody>
          <a:bodyPr>
            <a:normAutofit fontScale="90000"/>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物联网平台的功能与数据处理</a:t>
            </a:r>
          </a:p>
        </p:txBody>
      </p:sp>
      <p:sp>
        <p:nvSpPr>
          <p:cNvPr id="4" name="流程图: 准备 3">
            <a:extLst>
              <a:ext uri="{FF2B5EF4-FFF2-40B4-BE49-F238E27FC236}">
                <a16:creationId xmlns:a16="http://schemas.microsoft.com/office/drawing/2014/main" id="{F8BDC4F2-0D14-47D5-A319-45278719DF78}"/>
              </a:ext>
            </a:extLst>
          </p:cNvPr>
          <p:cNvSpPr/>
          <p:nvPr/>
        </p:nvSpPr>
        <p:spPr>
          <a:xfrm>
            <a:off x="4063769" y="3179688"/>
            <a:ext cx="3790950" cy="1590675"/>
          </a:xfrm>
          <a:prstGeom prst="flowChartPreparatio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阿里云</a:t>
            </a:r>
            <a:endParaRPr lang="en-US" altLang="zh-CN" sz="3200" dirty="0">
              <a:latin typeface="微软雅黑" panose="020B0503020204020204" pitchFamily="34" charset="-122"/>
              <a:ea typeface="微软雅黑" panose="020B0503020204020204" pitchFamily="34" charset="-122"/>
            </a:endParaRPr>
          </a:p>
          <a:p>
            <a:pPr algn="ctr"/>
            <a:r>
              <a:rPr lang="zh-CN" altLang="en-US" sz="3200" dirty="0">
                <a:latin typeface="微软雅黑" panose="020B0503020204020204" pitchFamily="34" charset="-122"/>
                <a:ea typeface="微软雅黑" panose="020B0503020204020204" pitchFamily="34" charset="-122"/>
              </a:rPr>
              <a:t>物联网平台</a:t>
            </a:r>
          </a:p>
        </p:txBody>
      </p:sp>
      <p:sp>
        <p:nvSpPr>
          <p:cNvPr id="3" name="椭圆 2">
            <a:extLst>
              <a:ext uri="{FF2B5EF4-FFF2-40B4-BE49-F238E27FC236}">
                <a16:creationId xmlns:a16="http://schemas.microsoft.com/office/drawing/2014/main" id="{6387B0CC-C5DF-400A-833C-30535C8664E6}"/>
              </a:ext>
            </a:extLst>
          </p:cNvPr>
          <p:cNvSpPr/>
          <p:nvPr/>
        </p:nvSpPr>
        <p:spPr>
          <a:xfrm>
            <a:off x="8771373" y="3330092"/>
            <a:ext cx="1603099" cy="1061498"/>
          </a:xfrm>
          <a:prstGeom prst="ellipse">
            <a:avLst/>
          </a:prstGeom>
          <a:solidFill>
            <a:srgbClr val="BA867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PC</a:t>
            </a:r>
            <a:r>
              <a:rPr lang="zh-CN" altLang="en-US" sz="2400" dirty="0">
                <a:latin typeface="微软雅黑" panose="020B0503020204020204" pitchFamily="34" charset="-122"/>
                <a:ea typeface="微软雅黑" panose="020B0503020204020204" pitchFamily="34" charset="-122"/>
              </a:rPr>
              <a:t>端</a:t>
            </a:r>
          </a:p>
        </p:txBody>
      </p:sp>
      <p:sp>
        <p:nvSpPr>
          <p:cNvPr id="6" name="椭圆 5">
            <a:extLst>
              <a:ext uri="{FF2B5EF4-FFF2-40B4-BE49-F238E27FC236}">
                <a16:creationId xmlns:a16="http://schemas.microsoft.com/office/drawing/2014/main" id="{6E566114-106D-4DA2-892C-E08B26B1795C}"/>
              </a:ext>
            </a:extLst>
          </p:cNvPr>
          <p:cNvSpPr/>
          <p:nvPr/>
        </p:nvSpPr>
        <p:spPr>
          <a:xfrm>
            <a:off x="8802250" y="4939252"/>
            <a:ext cx="1603099" cy="1061498"/>
          </a:xfrm>
          <a:prstGeom prst="ellipse">
            <a:avLst/>
          </a:prstGeom>
          <a:solidFill>
            <a:srgbClr val="BA867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手机端</a:t>
            </a:r>
          </a:p>
        </p:txBody>
      </p:sp>
      <p:sp>
        <p:nvSpPr>
          <p:cNvPr id="7" name="椭圆 6">
            <a:extLst>
              <a:ext uri="{FF2B5EF4-FFF2-40B4-BE49-F238E27FC236}">
                <a16:creationId xmlns:a16="http://schemas.microsoft.com/office/drawing/2014/main" id="{98FBF6DA-4A5E-4648-F3A6-7AAF4F592868}"/>
              </a:ext>
            </a:extLst>
          </p:cNvPr>
          <p:cNvSpPr/>
          <p:nvPr/>
        </p:nvSpPr>
        <p:spPr>
          <a:xfrm>
            <a:off x="1544016" y="2118190"/>
            <a:ext cx="1603099" cy="1061498"/>
          </a:xfrm>
          <a:prstGeom prst="ellipse">
            <a:avLst/>
          </a:prstGeom>
          <a:solidFill>
            <a:srgbClr val="BA867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设备端</a:t>
            </a:r>
          </a:p>
        </p:txBody>
      </p:sp>
      <p:sp>
        <p:nvSpPr>
          <p:cNvPr id="5" name="闪电形 4">
            <a:extLst>
              <a:ext uri="{FF2B5EF4-FFF2-40B4-BE49-F238E27FC236}">
                <a16:creationId xmlns:a16="http://schemas.microsoft.com/office/drawing/2014/main" id="{EAB5AE3E-6AD0-82BC-CA57-B418873B0389}"/>
              </a:ext>
            </a:extLst>
          </p:cNvPr>
          <p:cNvSpPr/>
          <p:nvPr/>
        </p:nvSpPr>
        <p:spPr>
          <a:xfrm rot="19692928">
            <a:off x="3313635" y="2466194"/>
            <a:ext cx="807868" cy="14269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闪电形 7">
            <a:extLst>
              <a:ext uri="{FF2B5EF4-FFF2-40B4-BE49-F238E27FC236}">
                <a16:creationId xmlns:a16="http://schemas.microsoft.com/office/drawing/2014/main" id="{5B2F3F8B-838F-821E-DFF0-77170FFD920B}"/>
              </a:ext>
            </a:extLst>
          </p:cNvPr>
          <p:cNvSpPr/>
          <p:nvPr/>
        </p:nvSpPr>
        <p:spPr>
          <a:xfrm rot="19882026">
            <a:off x="7895251" y="3091456"/>
            <a:ext cx="807868" cy="14269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闪电形 9">
            <a:extLst>
              <a:ext uri="{FF2B5EF4-FFF2-40B4-BE49-F238E27FC236}">
                <a16:creationId xmlns:a16="http://schemas.microsoft.com/office/drawing/2014/main" id="{8AEB6ED0-E8BD-AE9C-3DA6-AA435FC1FBB5}"/>
              </a:ext>
            </a:extLst>
          </p:cNvPr>
          <p:cNvSpPr/>
          <p:nvPr/>
        </p:nvSpPr>
        <p:spPr>
          <a:xfrm rot="19882026">
            <a:off x="7864263" y="3984063"/>
            <a:ext cx="807868" cy="14269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音频 12">
            <a:hlinkClick r:id="" action="ppaction://media"/>
            <a:extLst>
              <a:ext uri="{FF2B5EF4-FFF2-40B4-BE49-F238E27FC236}">
                <a16:creationId xmlns:a16="http://schemas.microsoft.com/office/drawing/2014/main" id="{66A41F2C-C20A-A5D8-6E9E-B4AE94F2D30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55604455"/>
      </p:ext>
    </p:extLst>
  </p:cSld>
  <p:clrMapOvr>
    <a:masterClrMapping/>
  </p:clrMapOvr>
  <mc:AlternateContent xmlns:mc="http://schemas.openxmlformats.org/markup-compatibility/2006">
    <mc:Choice xmlns:p14="http://schemas.microsoft.com/office/powerpoint/2010/main" Requires="p14">
      <p:transition spd="slow" p14:dur="2000" advTm="32863"/>
    </mc:Choice>
    <mc:Fallback>
      <p:transition spd="slow" advTm="32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BF53309-704C-4AE7-BDDD-B38B21705478}"/>
              </a:ext>
            </a:extLst>
          </p:cNvPr>
          <p:cNvPicPr>
            <a:picLocks noChangeAspect="1"/>
          </p:cNvPicPr>
          <p:nvPr/>
        </p:nvPicPr>
        <p:blipFill>
          <a:blip r:embed="rId4"/>
          <a:stretch>
            <a:fillRect/>
          </a:stretch>
        </p:blipFill>
        <p:spPr>
          <a:xfrm>
            <a:off x="213360" y="1117600"/>
            <a:ext cx="7258935" cy="3963609"/>
          </a:xfrm>
          <a:prstGeom prst="rect">
            <a:avLst/>
          </a:prstGeom>
        </p:spPr>
      </p:pic>
      <p:sp>
        <p:nvSpPr>
          <p:cNvPr id="4" name="文本框 3">
            <a:extLst>
              <a:ext uri="{FF2B5EF4-FFF2-40B4-BE49-F238E27FC236}">
                <a16:creationId xmlns:a16="http://schemas.microsoft.com/office/drawing/2014/main" id="{CAB7143E-CC62-41A8-8C24-F3C91DC1738F}"/>
              </a:ext>
            </a:extLst>
          </p:cNvPr>
          <p:cNvSpPr txBox="1"/>
          <p:nvPr/>
        </p:nvSpPr>
        <p:spPr>
          <a:xfrm>
            <a:off x="8221313" y="1281182"/>
            <a:ext cx="3204247" cy="341632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污水处理实时监视</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水温</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酸碱度</a:t>
            </a:r>
            <a:r>
              <a:rPr lang="en-US" altLang="zh-CN" sz="2400" dirty="0">
                <a:latin typeface="微软雅黑" panose="020B0503020204020204" pitchFamily="34" charset="-122"/>
                <a:ea typeface="微软雅黑" panose="020B0503020204020204" pitchFamily="34" charset="-122"/>
              </a:rPr>
              <a:t>PH</a:t>
            </a: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浑浊度</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污水水质趋势图</a:t>
            </a:r>
          </a:p>
        </p:txBody>
      </p:sp>
      <p:pic>
        <p:nvPicPr>
          <p:cNvPr id="6" name="音频 5">
            <a:hlinkClick r:id="" action="ppaction://media"/>
            <a:extLst>
              <a:ext uri="{FF2B5EF4-FFF2-40B4-BE49-F238E27FC236}">
                <a16:creationId xmlns:a16="http://schemas.microsoft.com/office/drawing/2014/main" id="{A3FC0845-AAFD-96B6-4191-F58E30C2CF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
        <p:nvSpPr>
          <p:cNvPr id="7" name="文本框 6">
            <a:extLst>
              <a:ext uri="{FF2B5EF4-FFF2-40B4-BE49-F238E27FC236}">
                <a16:creationId xmlns:a16="http://schemas.microsoft.com/office/drawing/2014/main" id="{EC67CA17-2ED6-3381-A9EB-44F6F44A4ACB}"/>
              </a:ext>
            </a:extLst>
          </p:cNvPr>
          <p:cNvSpPr txBox="1"/>
          <p:nvPr/>
        </p:nvSpPr>
        <p:spPr>
          <a:xfrm>
            <a:off x="638580" y="309291"/>
            <a:ext cx="3675968" cy="646331"/>
          </a:xfrm>
          <a:prstGeom prst="rect">
            <a:avLst/>
          </a:prstGeom>
          <a:noFill/>
        </p:spPr>
        <p:txBody>
          <a:bodyPr wrap="square" rtlCol="0">
            <a:spAutoFit/>
          </a:bodyPr>
          <a:lstStyle/>
          <a:p>
            <a:r>
              <a:rPr lang="zh-CN" altLang="en-US"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首页</a:t>
            </a:r>
            <a:endParaRPr lang="en-US" altLang="zh-CN"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6862019"/>
      </p:ext>
    </p:extLst>
  </p:cSld>
  <p:clrMapOvr>
    <a:masterClrMapping/>
  </p:clrMapOvr>
  <mc:AlternateContent xmlns:mc="http://schemas.openxmlformats.org/markup-compatibility/2006">
    <mc:Choice xmlns:p14="http://schemas.microsoft.com/office/powerpoint/2010/main" Requires="p14">
      <p:transition spd="slow" p14:dur="2000" advTm="18330"/>
    </mc:Choice>
    <mc:Fallback>
      <p:transition spd="slow" advTm="18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4DA8C8-FD26-4CB6-8BBB-1AC25109632C}"/>
              </a:ext>
            </a:extLst>
          </p:cNvPr>
          <p:cNvPicPr>
            <a:picLocks noChangeAspect="1"/>
          </p:cNvPicPr>
          <p:nvPr/>
        </p:nvPicPr>
        <p:blipFill>
          <a:blip r:embed="rId4"/>
          <a:stretch>
            <a:fillRect/>
          </a:stretch>
        </p:blipFill>
        <p:spPr>
          <a:xfrm>
            <a:off x="0" y="0"/>
            <a:ext cx="7367727" cy="3545840"/>
          </a:xfrm>
          <a:prstGeom prst="rect">
            <a:avLst/>
          </a:prstGeom>
        </p:spPr>
      </p:pic>
      <p:pic>
        <p:nvPicPr>
          <p:cNvPr id="3" name="图片 2">
            <a:extLst>
              <a:ext uri="{FF2B5EF4-FFF2-40B4-BE49-F238E27FC236}">
                <a16:creationId xmlns:a16="http://schemas.microsoft.com/office/drawing/2014/main" id="{E2B53213-44BB-464A-BE08-AEA40CD85479}"/>
              </a:ext>
            </a:extLst>
          </p:cNvPr>
          <p:cNvPicPr>
            <a:picLocks noChangeAspect="1"/>
          </p:cNvPicPr>
          <p:nvPr/>
        </p:nvPicPr>
        <p:blipFill>
          <a:blip r:embed="rId5"/>
          <a:stretch>
            <a:fillRect/>
          </a:stretch>
        </p:blipFill>
        <p:spPr>
          <a:xfrm>
            <a:off x="5425878" y="3037842"/>
            <a:ext cx="6766122" cy="3820158"/>
          </a:xfrm>
          <a:prstGeom prst="rect">
            <a:avLst/>
          </a:prstGeom>
        </p:spPr>
      </p:pic>
      <p:sp>
        <p:nvSpPr>
          <p:cNvPr id="4" name="文本框 3">
            <a:extLst>
              <a:ext uri="{FF2B5EF4-FFF2-40B4-BE49-F238E27FC236}">
                <a16:creationId xmlns:a16="http://schemas.microsoft.com/office/drawing/2014/main" id="{18111EAF-2270-41A5-9DFF-D8EA07B17A18}"/>
              </a:ext>
            </a:extLst>
          </p:cNvPr>
          <p:cNvSpPr txBox="1"/>
          <p:nvPr/>
        </p:nvSpPr>
        <p:spPr>
          <a:xfrm>
            <a:off x="505397" y="3545839"/>
            <a:ext cx="3525065"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平均水质达标率</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水质达标率分布</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水域水质类别列表</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水质分类</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设备定位</a:t>
            </a:r>
            <a:endParaRPr lang="en-US" altLang="zh-CN" sz="2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6263878-4181-9F37-B595-631C3747A919}"/>
              </a:ext>
            </a:extLst>
          </p:cNvPr>
          <p:cNvSpPr txBox="1"/>
          <p:nvPr/>
        </p:nvSpPr>
        <p:spPr>
          <a:xfrm>
            <a:off x="7546870" y="168676"/>
            <a:ext cx="4627375" cy="2677656"/>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设备概况</a:t>
            </a:r>
            <a:endParaRPr lang="en-US" altLang="zh-CN" sz="24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在线设备量、日新增激活设备、日（月）活跃设备、设备类型等等</a:t>
            </a:r>
            <a:endParaRPr lang="en-US" altLang="zh-CN" sz="16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用户概况</a:t>
            </a:r>
            <a:endParaRPr lang="en-US" altLang="zh-CN" sz="24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累计注册用户、拥有设备用户、日新增用户等等</a:t>
            </a:r>
            <a:endParaRPr lang="en-US" altLang="zh-CN" sz="16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设备分布热力图</a:t>
            </a:r>
            <a:endParaRPr lang="en-US" altLang="zh-CN" sz="2400" dirty="0">
              <a:latin typeface="微软雅黑" panose="020B0503020204020204" pitchFamily="34" charset="-122"/>
              <a:ea typeface="微软雅黑" panose="020B0503020204020204" pitchFamily="34" charset="-122"/>
            </a:endParaRPr>
          </a:p>
        </p:txBody>
      </p:sp>
      <p:pic>
        <p:nvPicPr>
          <p:cNvPr id="7" name="音频 6">
            <a:hlinkClick r:id="" action="ppaction://media"/>
            <a:extLst>
              <a:ext uri="{FF2B5EF4-FFF2-40B4-BE49-F238E27FC236}">
                <a16:creationId xmlns:a16="http://schemas.microsoft.com/office/drawing/2014/main" id="{5234115E-3AF6-FCB2-9BA8-00EC469A1E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
        <p:nvSpPr>
          <p:cNvPr id="8" name="文本框 7">
            <a:extLst>
              <a:ext uri="{FF2B5EF4-FFF2-40B4-BE49-F238E27FC236}">
                <a16:creationId xmlns:a16="http://schemas.microsoft.com/office/drawing/2014/main" id="{F7EA6855-809C-A6AD-D94B-F6AD215EFA83}"/>
              </a:ext>
            </a:extLst>
          </p:cNvPr>
          <p:cNvSpPr txBox="1"/>
          <p:nvPr/>
        </p:nvSpPr>
        <p:spPr>
          <a:xfrm>
            <a:off x="151930" y="2803753"/>
            <a:ext cx="5273948" cy="646331"/>
          </a:xfrm>
          <a:prstGeom prst="rect">
            <a:avLst/>
          </a:prstGeom>
          <a:noFill/>
        </p:spPr>
        <p:txBody>
          <a:bodyPr wrap="square" rtlCol="0">
            <a:spAutoFit/>
          </a:bodyPr>
          <a:lstStyle/>
          <a:p>
            <a:r>
              <a:rPr lang="zh-CN" altLang="en-US"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污水在线监测运营大屏</a:t>
            </a:r>
            <a:endParaRPr lang="en-US" altLang="zh-CN"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340D516-2A3C-CEA9-A460-1FF0287089E9}"/>
              </a:ext>
            </a:extLst>
          </p:cNvPr>
          <p:cNvSpPr txBox="1"/>
          <p:nvPr/>
        </p:nvSpPr>
        <p:spPr>
          <a:xfrm>
            <a:off x="5425878" y="6147004"/>
            <a:ext cx="2614364" cy="646331"/>
          </a:xfrm>
          <a:prstGeom prst="rect">
            <a:avLst/>
          </a:prstGeom>
          <a:noFill/>
        </p:spPr>
        <p:txBody>
          <a:bodyPr wrap="square" rtlCol="0">
            <a:spAutoFit/>
          </a:bodyPr>
          <a:lstStyle/>
          <a:p>
            <a:r>
              <a:rPr lang="zh-CN" altLang="en-US"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水质总检测</a:t>
            </a:r>
            <a:endParaRPr lang="en-US" altLang="zh-CN"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40490084"/>
      </p:ext>
    </p:extLst>
  </p:cSld>
  <p:clrMapOvr>
    <a:masterClrMapping/>
  </p:clrMapOvr>
  <mc:AlternateContent xmlns:mc="http://schemas.openxmlformats.org/markup-compatibility/2006">
    <mc:Choice xmlns:p14="http://schemas.microsoft.com/office/powerpoint/2010/main" Requires="p14">
      <p:transition spd="slow" p14:dur="2000" advTm="35528"/>
    </mc:Choice>
    <mc:Fallback>
      <p:transition spd="slow" advTm="35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81D7687-AE88-6E19-75DA-E898E23F2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015" y="1281180"/>
            <a:ext cx="9339458" cy="4599432"/>
          </a:xfrm>
          <a:prstGeom prst="rect">
            <a:avLst/>
          </a:prstGeom>
        </p:spPr>
      </p:pic>
      <p:sp>
        <p:nvSpPr>
          <p:cNvPr id="4" name="文本框 3">
            <a:extLst>
              <a:ext uri="{FF2B5EF4-FFF2-40B4-BE49-F238E27FC236}">
                <a16:creationId xmlns:a16="http://schemas.microsoft.com/office/drawing/2014/main" id="{D099DBCC-F0BE-149F-7EB0-5DB1E8A4A805}"/>
              </a:ext>
            </a:extLst>
          </p:cNvPr>
          <p:cNvSpPr txBox="1"/>
          <p:nvPr/>
        </p:nvSpPr>
        <p:spPr>
          <a:xfrm>
            <a:off x="869398" y="302927"/>
            <a:ext cx="3675968" cy="646331"/>
          </a:xfrm>
          <a:prstGeom prst="rect">
            <a:avLst/>
          </a:prstGeom>
          <a:noFill/>
        </p:spPr>
        <p:txBody>
          <a:bodyPr wrap="square" rtlCol="0">
            <a:spAutoFit/>
          </a:bodyPr>
          <a:lstStyle/>
          <a:p>
            <a:r>
              <a:rPr lang="zh-CN" altLang="en-US"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设备管理</a:t>
            </a:r>
            <a:endParaRPr lang="en-US" altLang="zh-CN"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E57F1131-D14A-7F44-CD36-7BA9DDB0B85F}"/>
              </a:ext>
            </a:extLst>
          </p:cNvPr>
          <p:cNvSpPr txBox="1"/>
          <p:nvPr/>
        </p:nvSpPr>
        <p:spPr>
          <a:xfrm>
            <a:off x="9862783" y="1134073"/>
            <a:ext cx="3204247" cy="4893647"/>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设备列表</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创建时间</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所属产品</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产品备注</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设备状态</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产品位置</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操作状态</a:t>
            </a:r>
          </a:p>
        </p:txBody>
      </p:sp>
      <p:pic>
        <p:nvPicPr>
          <p:cNvPr id="6" name="音频 5">
            <a:hlinkClick r:id="" action="ppaction://media"/>
            <a:extLst>
              <a:ext uri="{FF2B5EF4-FFF2-40B4-BE49-F238E27FC236}">
                <a16:creationId xmlns:a16="http://schemas.microsoft.com/office/drawing/2014/main" id="{D377BB2F-05B6-1873-2B8F-8ED31F99BF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06279593"/>
      </p:ext>
    </p:extLst>
  </p:cSld>
  <p:clrMapOvr>
    <a:masterClrMapping/>
  </p:clrMapOvr>
  <mc:AlternateContent xmlns:mc="http://schemas.openxmlformats.org/markup-compatibility/2006">
    <mc:Choice xmlns:p14="http://schemas.microsoft.com/office/powerpoint/2010/main" Requires="p14">
      <p:transition spd="slow" p14:dur="2000" advTm="24338"/>
    </mc:Choice>
    <mc:Fallback>
      <p:transition spd="slow" advTm="24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EAE2149-CEE3-433C-AFEB-E43E1ACD82E7}"/>
              </a:ext>
            </a:extLst>
          </p:cNvPr>
          <p:cNvSpPr txBox="1"/>
          <p:nvPr/>
        </p:nvSpPr>
        <p:spPr>
          <a:xfrm>
            <a:off x="4367010" y="421797"/>
            <a:ext cx="4023360" cy="707886"/>
          </a:xfrm>
          <a:prstGeom prst="rect">
            <a:avLst/>
          </a:prstGeom>
          <a:noFill/>
        </p:spPr>
        <p:txBody>
          <a:bodyPr wrap="square" rtlCol="0">
            <a:spAutoFit/>
          </a:bodyPr>
          <a:lstStyle/>
          <a:p>
            <a:r>
              <a:rPr lang="zh-CN" altLang="en-US" sz="4000" dirty="0"/>
              <a:t>手机端截图</a:t>
            </a:r>
          </a:p>
        </p:txBody>
      </p:sp>
      <p:pic>
        <p:nvPicPr>
          <p:cNvPr id="4" name="图片 3">
            <a:extLst>
              <a:ext uri="{FF2B5EF4-FFF2-40B4-BE49-F238E27FC236}">
                <a16:creationId xmlns:a16="http://schemas.microsoft.com/office/drawing/2014/main" id="{29AAE681-D35B-1C92-7204-6A5AD0A802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8657" y="952187"/>
            <a:ext cx="2386909" cy="5304244"/>
          </a:xfrm>
          <a:prstGeom prst="rect">
            <a:avLst/>
          </a:prstGeom>
        </p:spPr>
      </p:pic>
      <p:pic>
        <p:nvPicPr>
          <p:cNvPr id="11" name="图片 10">
            <a:extLst>
              <a:ext uri="{FF2B5EF4-FFF2-40B4-BE49-F238E27FC236}">
                <a16:creationId xmlns:a16="http://schemas.microsoft.com/office/drawing/2014/main" id="{CF6F3764-A163-2704-119F-BA7E493DBB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4430" y="952188"/>
            <a:ext cx="2381497" cy="5304244"/>
          </a:xfrm>
          <a:prstGeom prst="rect">
            <a:avLst/>
          </a:prstGeom>
        </p:spPr>
      </p:pic>
      <p:sp>
        <p:nvSpPr>
          <p:cNvPr id="12" name="文本框 11">
            <a:extLst>
              <a:ext uri="{FF2B5EF4-FFF2-40B4-BE49-F238E27FC236}">
                <a16:creationId xmlns:a16="http://schemas.microsoft.com/office/drawing/2014/main" id="{6BC2803C-1A87-D088-C373-79DC276CC8FE}"/>
              </a:ext>
            </a:extLst>
          </p:cNvPr>
          <p:cNvSpPr txBox="1"/>
          <p:nvPr/>
        </p:nvSpPr>
        <p:spPr>
          <a:xfrm>
            <a:off x="1168657" y="421797"/>
            <a:ext cx="3204247" cy="461665"/>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数据正常</a:t>
            </a:r>
            <a:endParaRPr lang="en-US" altLang="zh-CN" sz="24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35D7EE6E-7027-8D9C-12A8-6A4A20FE6E83}"/>
              </a:ext>
            </a:extLst>
          </p:cNvPr>
          <p:cNvSpPr txBox="1"/>
          <p:nvPr/>
        </p:nvSpPr>
        <p:spPr>
          <a:xfrm>
            <a:off x="7698123" y="421797"/>
            <a:ext cx="3204247" cy="461665"/>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数据异常（报警）</a:t>
            </a:r>
            <a:endParaRPr lang="en-US" altLang="zh-CN" sz="2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57767675-C5E4-566F-1A45-0B0B6ECD8E1F}"/>
              </a:ext>
            </a:extLst>
          </p:cNvPr>
          <p:cNvSpPr txBox="1"/>
          <p:nvPr/>
        </p:nvSpPr>
        <p:spPr>
          <a:xfrm>
            <a:off x="4493876" y="1516653"/>
            <a:ext cx="3204247" cy="4154984"/>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水温</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酸碱度</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水浊度</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测量时间</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趋势图</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异常检测报警</a:t>
            </a:r>
            <a:endParaRPr lang="en-US" altLang="zh-CN" sz="2400" dirty="0">
              <a:latin typeface="微软雅黑" panose="020B0503020204020204" pitchFamily="34" charset="-122"/>
              <a:ea typeface="微软雅黑" panose="020B0503020204020204" pitchFamily="34" charset="-122"/>
            </a:endParaRPr>
          </a:p>
        </p:txBody>
      </p:sp>
      <p:pic>
        <p:nvPicPr>
          <p:cNvPr id="17" name="音频 16">
            <a:hlinkClick r:id="" action="ppaction://media"/>
            <a:extLst>
              <a:ext uri="{FF2B5EF4-FFF2-40B4-BE49-F238E27FC236}">
                <a16:creationId xmlns:a16="http://schemas.microsoft.com/office/drawing/2014/main" id="{BEA52E27-9516-E431-FDA3-A740C0AC36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7325875"/>
      </p:ext>
    </p:extLst>
  </p:cSld>
  <p:clrMapOvr>
    <a:masterClrMapping/>
  </p:clrMapOvr>
  <mc:AlternateContent xmlns:mc="http://schemas.openxmlformats.org/markup-compatibility/2006">
    <mc:Choice xmlns:p14="http://schemas.microsoft.com/office/powerpoint/2010/main" Requires="p14">
      <p:transition spd="slow" p14:dur="2000" advTm="19694"/>
    </mc:Choice>
    <mc:Fallback>
      <p:transition spd="slow" advTm="19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ED3989-33AB-40D4-8EAF-2C011B163EF3}"/>
              </a:ext>
            </a:extLst>
          </p:cNvPr>
          <p:cNvSpPr>
            <a:spLocks noGrp="1"/>
          </p:cNvSpPr>
          <p:nvPr>
            <p:ph type="title"/>
          </p:nvPr>
        </p:nvSpPr>
        <p:spPr>
          <a:xfrm>
            <a:off x="2934652" y="2285999"/>
            <a:ext cx="6322695" cy="1143001"/>
          </a:xfrm>
        </p:spPr>
        <p:txBody>
          <a:bodyPr/>
          <a:lstStyle/>
          <a:p>
            <a:r>
              <a:rPr lang="zh-CN" altLang="en-US" dirty="0">
                <a:latin typeface="微软雅黑" panose="020B0503020204020204" pitchFamily="34" charset="-122"/>
                <a:ea typeface="微软雅黑" panose="020B0503020204020204" pitchFamily="34" charset="-122"/>
              </a:rPr>
              <a:t>四、竞争分析</a:t>
            </a:r>
          </a:p>
        </p:txBody>
      </p:sp>
      <p:pic>
        <p:nvPicPr>
          <p:cNvPr id="4" name="音频 3">
            <a:hlinkClick r:id="" action="ppaction://media"/>
            <a:extLst>
              <a:ext uri="{FF2B5EF4-FFF2-40B4-BE49-F238E27FC236}">
                <a16:creationId xmlns:a16="http://schemas.microsoft.com/office/drawing/2014/main" id="{E993ED10-085B-9B9E-471A-12B1602862B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27663262"/>
      </p:ext>
    </p:extLst>
  </p:cSld>
  <p:clrMapOvr>
    <a:masterClrMapping/>
  </p:clrMapOvr>
  <mc:AlternateContent xmlns:mc="http://schemas.openxmlformats.org/markup-compatibility/2006">
    <mc:Choice xmlns:p14="http://schemas.microsoft.com/office/powerpoint/2010/main" Requires="p14">
      <p:transition spd="slow" p14:dur="2000" advTm="3185"/>
    </mc:Choice>
    <mc:Fallback>
      <p:transition spd="slow" advTm="3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FB1823-F8BB-4AA5-8461-D0486AF3A8D7}"/>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产品竞争格局</a:t>
            </a:r>
          </a:p>
        </p:txBody>
      </p:sp>
      <p:sp>
        <p:nvSpPr>
          <p:cNvPr id="5" name="流程图: 终止 4">
            <a:extLst>
              <a:ext uri="{FF2B5EF4-FFF2-40B4-BE49-F238E27FC236}">
                <a16:creationId xmlns:a16="http://schemas.microsoft.com/office/drawing/2014/main" id="{3C1B46FF-63E6-475F-85B2-78A0876FC13C}"/>
              </a:ext>
            </a:extLst>
          </p:cNvPr>
          <p:cNvSpPr/>
          <p:nvPr/>
        </p:nvSpPr>
        <p:spPr>
          <a:xfrm>
            <a:off x="1097281" y="2371725"/>
            <a:ext cx="3314700" cy="771525"/>
          </a:xfrm>
          <a:prstGeom prst="flowChartTermina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大型外贸企业</a:t>
            </a:r>
          </a:p>
        </p:txBody>
      </p:sp>
      <p:sp>
        <p:nvSpPr>
          <p:cNvPr id="7" name="流程图: 终止 6">
            <a:extLst>
              <a:ext uri="{FF2B5EF4-FFF2-40B4-BE49-F238E27FC236}">
                <a16:creationId xmlns:a16="http://schemas.microsoft.com/office/drawing/2014/main" id="{F0AB95E4-9FD5-41E0-A490-06D5C8D4A5D0}"/>
              </a:ext>
            </a:extLst>
          </p:cNvPr>
          <p:cNvSpPr/>
          <p:nvPr/>
        </p:nvSpPr>
        <p:spPr>
          <a:xfrm>
            <a:off x="1097280" y="4554855"/>
            <a:ext cx="3314699" cy="771525"/>
          </a:xfrm>
          <a:prstGeom prst="flowChartTerminator">
            <a:avLst/>
          </a:prstGeom>
          <a:solidFill>
            <a:srgbClr val="8083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中小规模企业</a:t>
            </a:r>
          </a:p>
        </p:txBody>
      </p:sp>
      <p:sp>
        <p:nvSpPr>
          <p:cNvPr id="8" name="流程图: 终止 7">
            <a:extLst>
              <a:ext uri="{FF2B5EF4-FFF2-40B4-BE49-F238E27FC236}">
                <a16:creationId xmlns:a16="http://schemas.microsoft.com/office/drawing/2014/main" id="{05152F6F-6072-4102-883D-DA4F5AC1EBD4}"/>
              </a:ext>
            </a:extLst>
          </p:cNvPr>
          <p:cNvSpPr/>
          <p:nvPr/>
        </p:nvSpPr>
        <p:spPr>
          <a:xfrm>
            <a:off x="1097281" y="3463290"/>
            <a:ext cx="3314700" cy="771525"/>
          </a:xfrm>
          <a:prstGeom prst="flowChartTerminato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国内龙头和上市企业</a:t>
            </a:r>
          </a:p>
        </p:txBody>
      </p:sp>
      <p:sp>
        <p:nvSpPr>
          <p:cNvPr id="9" name="箭头: 上 8">
            <a:extLst>
              <a:ext uri="{FF2B5EF4-FFF2-40B4-BE49-F238E27FC236}">
                <a16:creationId xmlns:a16="http://schemas.microsoft.com/office/drawing/2014/main" id="{50CB19FF-6E91-4415-97DC-47FE37D259CF}"/>
              </a:ext>
            </a:extLst>
          </p:cNvPr>
          <p:cNvSpPr/>
          <p:nvPr/>
        </p:nvSpPr>
        <p:spPr>
          <a:xfrm>
            <a:off x="5181598" y="2517358"/>
            <a:ext cx="647700" cy="27165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流程图: 可选过程 9">
            <a:extLst>
              <a:ext uri="{FF2B5EF4-FFF2-40B4-BE49-F238E27FC236}">
                <a16:creationId xmlns:a16="http://schemas.microsoft.com/office/drawing/2014/main" id="{326DE082-D055-4610-A39F-02FA0E02566B}"/>
              </a:ext>
            </a:extLst>
          </p:cNvPr>
          <p:cNvSpPr/>
          <p:nvPr/>
        </p:nvSpPr>
        <p:spPr>
          <a:xfrm>
            <a:off x="6874091" y="3260407"/>
            <a:ext cx="3810000" cy="1177290"/>
          </a:xfrm>
          <a:prstGeom prst="flowChartAlternateProcess">
            <a:avLst/>
          </a:prstGeom>
          <a:solidFill>
            <a:srgbClr val="BA86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国产替代化效应增强</a:t>
            </a:r>
          </a:p>
        </p:txBody>
      </p:sp>
      <p:pic>
        <p:nvPicPr>
          <p:cNvPr id="3" name="音频 2">
            <a:hlinkClick r:id="" action="ppaction://media"/>
            <a:extLst>
              <a:ext uri="{FF2B5EF4-FFF2-40B4-BE49-F238E27FC236}">
                <a16:creationId xmlns:a16="http://schemas.microsoft.com/office/drawing/2014/main" id="{F1993502-4D78-27BF-1B1D-18E5037FA84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75746554"/>
      </p:ext>
    </p:extLst>
  </p:cSld>
  <p:clrMapOvr>
    <a:masterClrMapping/>
  </p:clrMapOvr>
  <mc:AlternateContent xmlns:mc="http://schemas.openxmlformats.org/markup-compatibility/2006">
    <mc:Choice xmlns:p14="http://schemas.microsoft.com/office/powerpoint/2010/main" Requires="p14">
      <p:transition spd="slow" p14:dur="2000" advTm="14812"/>
    </mc:Choice>
    <mc:Fallback>
      <p:transition spd="slow" advTm="14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2CF69-982A-4A6E-85B4-2DAEFAFB210A}"/>
              </a:ext>
            </a:extLst>
          </p:cNvPr>
          <p:cNvSpPr>
            <a:spLocks noGrp="1"/>
          </p:cNvSpPr>
          <p:nvPr>
            <p:ph type="ctrTitle"/>
          </p:nvPr>
        </p:nvSpPr>
        <p:spPr>
          <a:xfrm>
            <a:off x="1475224" y="2129531"/>
            <a:ext cx="9308054" cy="1143000"/>
          </a:xfrm>
        </p:spPr>
        <p:txBody>
          <a:bodyPr>
            <a:normAutofit fontScale="90000"/>
          </a:bodyPr>
          <a:lstStyle/>
          <a:p>
            <a:pPr algn="ctr"/>
            <a:r>
              <a:rPr lang="zh-CN" altLang="en-US" dirty="0">
                <a:latin typeface="微软雅黑" panose="020B0503020204020204" pitchFamily="34" charset="-122"/>
                <a:ea typeface="微软雅黑" panose="020B0503020204020204" pitchFamily="34" charset="-122"/>
              </a:rPr>
              <a:t>污水水质特性检测系统</a:t>
            </a:r>
          </a:p>
        </p:txBody>
      </p:sp>
      <p:sp>
        <p:nvSpPr>
          <p:cNvPr id="3" name="副标题 2">
            <a:extLst>
              <a:ext uri="{FF2B5EF4-FFF2-40B4-BE49-F238E27FC236}">
                <a16:creationId xmlns:a16="http://schemas.microsoft.com/office/drawing/2014/main" id="{96AD532D-6257-4660-B50C-04B8B894C0BF}"/>
              </a:ext>
            </a:extLst>
          </p:cNvPr>
          <p:cNvSpPr>
            <a:spLocks noGrp="1"/>
          </p:cNvSpPr>
          <p:nvPr>
            <p:ph type="subTitle" idx="1"/>
          </p:nvPr>
        </p:nvSpPr>
        <p:spPr>
          <a:xfrm>
            <a:off x="1039777" y="3896328"/>
            <a:ext cx="10112446" cy="2007322"/>
          </a:xfrm>
        </p:spPr>
        <p:txBody>
          <a:bodyPr>
            <a:normAutofit/>
          </a:bodyPr>
          <a:lstStyle/>
          <a:p>
            <a:pPr algn="r"/>
            <a:r>
              <a:rPr lang="zh-CN" altLang="en-US" dirty="0"/>
              <a:t>第</a:t>
            </a:r>
            <a:r>
              <a:rPr lang="en-US" altLang="zh-CN" dirty="0"/>
              <a:t>xx</a:t>
            </a:r>
            <a:r>
              <a:rPr lang="zh-CN" altLang="en-US" dirty="0"/>
              <a:t>组</a:t>
            </a:r>
            <a:endParaRPr lang="en-US" altLang="zh-CN" dirty="0"/>
          </a:p>
          <a:p>
            <a:pPr algn="r"/>
            <a:r>
              <a:rPr lang="zh-CN" altLang="en-US" dirty="0"/>
              <a:t>指导老师：朱代先</a:t>
            </a:r>
            <a:endParaRPr lang="en-US" altLang="zh-CN" dirty="0"/>
          </a:p>
          <a:p>
            <a:pPr algn="r"/>
            <a:r>
              <a:rPr lang="zh-CN" altLang="en-US" dirty="0"/>
              <a:t>负责人：胡润洁</a:t>
            </a:r>
            <a:endParaRPr lang="en-US" altLang="zh-CN" dirty="0"/>
          </a:p>
          <a:p>
            <a:pPr algn="r"/>
            <a:r>
              <a:rPr lang="zh-CN" altLang="en-US" dirty="0"/>
              <a:t>组员：杨怡娜，石雨颖</a:t>
            </a:r>
            <a:endParaRPr lang="en-US" altLang="zh-CN" dirty="0"/>
          </a:p>
          <a:p>
            <a:pPr algn="r"/>
            <a:endParaRPr lang="zh-CN" altLang="en-US" dirty="0"/>
          </a:p>
        </p:txBody>
      </p:sp>
      <p:pic>
        <p:nvPicPr>
          <p:cNvPr id="5" name="音频 4">
            <a:hlinkClick r:id="" action="ppaction://media"/>
            <a:extLst>
              <a:ext uri="{FF2B5EF4-FFF2-40B4-BE49-F238E27FC236}">
                <a16:creationId xmlns:a16="http://schemas.microsoft.com/office/drawing/2014/main" id="{079007D8-9E2B-3DC1-8B26-A4BC21211F3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04911846"/>
      </p:ext>
    </p:extLst>
  </p:cSld>
  <p:clrMapOvr>
    <a:masterClrMapping/>
  </p:clrMapOvr>
  <mc:AlternateContent xmlns:mc="http://schemas.openxmlformats.org/markup-compatibility/2006">
    <mc:Choice xmlns:p14="http://schemas.microsoft.com/office/powerpoint/2010/main" Requires="p14">
      <p:transition spd="slow" p14:dur="2000" advTm="4700"/>
    </mc:Choice>
    <mc:Fallback>
      <p:transition spd="slow" advTm="4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7CF85-67AF-4D5A-A8D6-8FBF64AB0D2B}"/>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产品竞争优势</a:t>
            </a:r>
          </a:p>
        </p:txBody>
      </p:sp>
      <p:sp>
        <p:nvSpPr>
          <p:cNvPr id="5" name="泪滴形 4">
            <a:extLst>
              <a:ext uri="{FF2B5EF4-FFF2-40B4-BE49-F238E27FC236}">
                <a16:creationId xmlns:a16="http://schemas.microsoft.com/office/drawing/2014/main" id="{BE9060E7-DB57-42E9-874E-43F886859301}"/>
              </a:ext>
            </a:extLst>
          </p:cNvPr>
          <p:cNvSpPr/>
          <p:nvPr/>
        </p:nvSpPr>
        <p:spPr>
          <a:xfrm flipV="1">
            <a:off x="3476623" y="1982365"/>
            <a:ext cx="2171700" cy="1812707"/>
          </a:xfrm>
          <a:prstGeom prst="teardrop">
            <a:avLst/>
          </a:prstGeom>
          <a:solidFill>
            <a:srgbClr val="BA867C"/>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scene3d>
              <a:camera prst="orthographicFront">
                <a:rot lat="0" lon="0" rev="10800000"/>
              </a:camera>
              <a:lightRig rig="threePt" dir="t"/>
            </a:scene3d>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8" name="泪滴形 7">
            <a:extLst>
              <a:ext uri="{FF2B5EF4-FFF2-40B4-BE49-F238E27FC236}">
                <a16:creationId xmlns:a16="http://schemas.microsoft.com/office/drawing/2014/main" id="{C2DED733-AE0A-44EF-81B8-AF8786148760}"/>
              </a:ext>
            </a:extLst>
          </p:cNvPr>
          <p:cNvSpPr/>
          <p:nvPr/>
        </p:nvSpPr>
        <p:spPr>
          <a:xfrm rot="5400000" flipH="1" flipV="1">
            <a:off x="6437425" y="3960069"/>
            <a:ext cx="1812708" cy="2171701"/>
          </a:xfrm>
          <a:prstGeom prst="teardrop">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泪滴形 8">
            <a:extLst>
              <a:ext uri="{FF2B5EF4-FFF2-40B4-BE49-F238E27FC236}">
                <a16:creationId xmlns:a16="http://schemas.microsoft.com/office/drawing/2014/main" id="{E2AFC1A7-48B4-49CE-9324-74C6811D4A9A}"/>
              </a:ext>
            </a:extLst>
          </p:cNvPr>
          <p:cNvSpPr/>
          <p:nvPr/>
        </p:nvSpPr>
        <p:spPr>
          <a:xfrm rot="16200000" flipV="1">
            <a:off x="3656117" y="3960069"/>
            <a:ext cx="1812707" cy="2171703"/>
          </a:xfrm>
          <a:prstGeom prst="teardrop">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泪滴形 9">
            <a:extLst>
              <a:ext uri="{FF2B5EF4-FFF2-40B4-BE49-F238E27FC236}">
                <a16:creationId xmlns:a16="http://schemas.microsoft.com/office/drawing/2014/main" id="{23F7F4A1-3D73-4CBD-BD82-5D6A27F1F5AD}"/>
              </a:ext>
            </a:extLst>
          </p:cNvPr>
          <p:cNvSpPr/>
          <p:nvPr/>
        </p:nvSpPr>
        <p:spPr>
          <a:xfrm flipH="1" flipV="1">
            <a:off x="6257927" y="1982364"/>
            <a:ext cx="2171700" cy="1812707"/>
          </a:xfrm>
          <a:prstGeom prst="teardrop">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5381934E-D6B3-40F9-9CCA-85D017740830}"/>
              </a:ext>
            </a:extLst>
          </p:cNvPr>
          <p:cNvSpPr txBox="1"/>
          <p:nvPr/>
        </p:nvSpPr>
        <p:spPr>
          <a:xfrm>
            <a:off x="6605589" y="2645330"/>
            <a:ext cx="147637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技术成熟</a:t>
            </a:r>
          </a:p>
        </p:txBody>
      </p:sp>
      <p:sp>
        <p:nvSpPr>
          <p:cNvPr id="12" name="文本框 11">
            <a:extLst>
              <a:ext uri="{FF2B5EF4-FFF2-40B4-BE49-F238E27FC236}">
                <a16:creationId xmlns:a16="http://schemas.microsoft.com/office/drawing/2014/main" id="{7523433B-C31D-4386-A0F6-C445CC1CC68A}"/>
              </a:ext>
            </a:extLst>
          </p:cNvPr>
          <p:cNvSpPr txBox="1"/>
          <p:nvPr/>
        </p:nvSpPr>
        <p:spPr>
          <a:xfrm>
            <a:off x="4019550" y="4794765"/>
            <a:ext cx="123825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成本低</a:t>
            </a:r>
          </a:p>
        </p:txBody>
      </p:sp>
      <p:sp>
        <p:nvSpPr>
          <p:cNvPr id="13" name="文本框 12">
            <a:extLst>
              <a:ext uri="{FF2B5EF4-FFF2-40B4-BE49-F238E27FC236}">
                <a16:creationId xmlns:a16="http://schemas.microsoft.com/office/drawing/2014/main" id="{2740233E-B848-4FC4-AD59-6EC5E5A9E3B7}"/>
              </a:ext>
            </a:extLst>
          </p:cNvPr>
          <p:cNvSpPr txBox="1"/>
          <p:nvPr/>
        </p:nvSpPr>
        <p:spPr>
          <a:xfrm>
            <a:off x="6605589" y="4610098"/>
            <a:ext cx="1543050" cy="830997"/>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应用对象广泛</a:t>
            </a:r>
          </a:p>
        </p:txBody>
      </p:sp>
      <p:sp>
        <p:nvSpPr>
          <p:cNvPr id="14" name="文本框 13">
            <a:extLst>
              <a:ext uri="{FF2B5EF4-FFF2-40B4-BE49-F238E27FC236}">
                <a16:creationId xmlns:a16="http://schemas.microsoft.com/office/drawing/2014/main" id="{4B7C9FCB-A199-4A95-968E-4292EFD5EA42}"/>
              </a:ext>
            </a:extLst>
          </p:cNvPr>
          <p:cNvSpPr txBox="1"/>
          <p:nvPr/>
        </p:nvSpPr>
        <p:spPr>
          <a:xfrm>
            <a:off x="3962400" y="2326867"/>
            <a:ext cx="1509713"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无线化、自动化、智能化</a:t>
            </a:r>
          </a:p>
        </p:txBody>
      </p:sp>
      <p:sp>
        <p:nvSpPr>
          <p:cNvPr id="15" name="文本框 14">
            <a:extLst>
              <a:ext uri="{FF2B5EF4-FFF2-40B4-BE49-F238E27FC236}">
                <a16:creationId xmlns:a16="http://schemas.microsoft.com/office/drawing/2014/main" id="{9849A478-2BA8-4F08-A979-C90B524CBBA4}"/>
              </a:ext>
            </a:extLst>
          </p:cNvPr>
          <p:cNvSpPr txBox="1"/>
          <p:nvPr/>
        </p:nvSpPr>
        <p:spPr>
          <a:xfrm>
            <a:off x="904240" y="2326867"/>
            <a:ext cx="2171700"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采用无线传输数据，实时检测，自动对数据进行处理</a:t>
            </a:r>
          </a:p>
        </p:txBody>
      </p:sp>
      <p:sp>
        <p:nvSpPr>
          <p:cNvPr id="16" name="文本框 15">
            <a:extLst>
              <a:ext uri="{FF2B5EF4-FFF2-40B4-BE49-F238E27FC236}">
                <a16:creationId xmlns:a16="http://schemas.microsoft.com/office/drawing/2014/main" id="{D5915B66-DBCD-43D6-9AFF-9BA6EF6B4C51}"/>
              </a:ext>
            </a:extLst>
          </p:cNvPr>
          <p:cNvSpPr txBox="1"/>
          <p:nvPr/>
        </p:nvSpPr>
        <p:spPr>
          <a:xfrm>
            <a:off x="8777289" y="2780583"/>
            <a:ext cx="261112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产品硬件软件设施完备</a:t>
            </a:r>
          </a:p>
        </p:txBody>
      </p:sp>
      <p:sp>
        <p:nvSpPr>
          <p:cNvPr id="17" name="文本框 16">
            <a:extLst>
              <a:ext uri="{FF2B5EF4-FFF2-40B4-BE49-F238E27FC236}">
                <a16:creationId xmlns:a16="http://schemas.microsoft.com/office/drawing/2014/main" id="{842018ED-59C3-41F9-B1B8-FB750EFDE090}"/>
              </a:ext>
            </a:extLst>
          </p:cNvPr>
          <p:cNvSpPr txBox="1"/>
          <p:nvPr/>
        </p:nvSpPr>
        <p:spPr>
          <a:xfrm>
            <a:off x="904240" y="4875928"/>
            <a:ext cx="206248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减少污水处理成本、减少人工成本</a:t>
            </a:r>
          </a:p>
        </p:txBody>
      </p:sp>
      <p:sp>
        <p:nvSpPr>
          <p:cNvPr id="18" name="文本框 17">
            <a:extLst>
              <a:ext uri="{FF2B5EF4-FFF2-40B4-BE49-F238E27FC236}">
                <a16:creationId xmlns:a16="http://schemas.microsoft.com/office/drawing/2014/main" id="{5C53E4FF-8E98-411A-B921-854F29B30BFC}"/>
              </a:ext>
            </a:extLst>
          </p:cNvPr>
          <p:cNvSpPr txBox="1"/>
          <p:nvPr/>
        </p:nvSpPr>
        <p:spPr>
          <a:xfrm>
            <a:off x="8710621" y="5045919"/>
            <a:ext cx="2611120"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可根据不同应用场景调整检测标准以达到需求</a:t>
            </a:r>
          </a:p>
        </p:txBody>
      </p:sp>
      <p:cxnSp>
        <p:nvCxnSpPr>
          <p:cNvPr id="20" name="直接连接符 19">
            <a:extLst>
              <a:ext uri="{FF2B5EF4-FFF2-40B4-BE49-F238E27FC236}">
                <a16:creationId xmlns:a16="http://schemas.microsoft.com/office/drawing/2014/main" id="{9ED335C8-C5FF-49F8-B6AD-CDDEB355C0F6}"/>
              </a:ext>
            </a:extLst>
          </p:cNvPr>
          <p:cNvCxnSpPr>
            <a:cxnSpLocks/>
            <a:stCxn id="5" idx="4"/>
          </p:cNvCxnSpPr>
          <p:nvPr/>
        </p:nvCxnSpPr>
        <p:spPr>
          <a:xfrm flipH="1">
            <a:off x="2929100" y="2888718"/>
            <a:ext cx="547523" cy="3614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C33B124-BC2D-44A1-98A3-775022521EC5}"/>
              </a:ext>
            </a:extLst>
          </p:cNvPr>
          <p:cNvCxnSpPr>
            <a:cxnSpLocks/>
          </p:cNvCxnSpPr>
          <p:nvPr/>
        </p:nvCxnSpPr>
        <p:spPr>
          <a:xfrm flipH="1">
            <a:off x="904240" y="3250197"/>
            <a:ext cx="20248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6959634-0F42-43B4-BEB2-DF2208B0904A}"/>
              </a:ext>
            </a:extLst>
          </p:cNvPr>
          <p:cNvCxnSpPr>
            <a:cxnSpLocks/>
            <a:stCxn id="10" idx="4"/>
          </p:cNvCxnSpPr>
          <p:nvPr/>
        </p:nvCxnSpPr>
        <p:spPr>
          <a:xfrm>
            <a:off x="8429627" y="2888717"/>
            <a:ext cx="347662" cy="294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5A55161B-C1C6-4036-B2FC-96F0FE4209FE}"/>
              </a:ext>
            </a:extLst>
          </p:cNvPr>
          <p:cNvCxnSpPr>
            <a:cxnSpLocks/>
          </p:cNvCxnSpPr>
          <p:nvPr/>
        </p:nvCxnSpPr>
        <p:spPr>
          <a:xfrm>
            <a:off x="8777289" y="3183158"/>
            <a:ext cx="23783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C8E1AA0-4C38-4B7F-A3CF-1FCD43248795}"/>
              </a:ext>
            </a:extLst>
          </p:cNvPr>
          <p:cNvCxnSpPr>
            <a:stCxn id="9" idx="2"/>
          </p:cNvCxnSpPr>
          <p:nvPr/>
        </p:nvCxnSpPr>
        <p:spPr>
          <a:xfrm flipH="1">
            <a:off x="2966720" y="5045920"/>
            <a:ext cx="509899" cy="476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F551261C-9689-4039-A211-A480CAF641B3}"/>
              </a:ext>
            </a:extLst>
          </p:cNvPr>
          <p:cNvCxnSpPr>
            <a:cxnSpLocks/>
          </p:cNvCxnSpPr>
          <p:nvPr/>
        </p:nvCxnSpPr>
        <p:spPr>
          <a:xfrm flipH="1">
            <a:off x="968535" y="5522259"/>
            <a:ext cx="1998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23CDED4A-F8AD-454B-8DAD-E4B52EFBDBB4}"/>
              </a:ext>
            </a:extLst>
          </p:cNvPr>
          <p:cNvCxnSpPr>
            <a:stCxn id="8" idx="2"/>
          </p:cNvCxnSpPr>
          <p:nvPr/>
        </p:nvCxnSpPr>
        <p:spPr>
          <a:xfrm>
            <a:off x="8429630" y="5045920"/>
            <a:ext cx="247010" cy="65528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6CC0CBBE-A9AF-4590-9B62-53A6A59011B8}"/>
              </a:ext>
            </a:extLst>
          </p:cNvPr>
          <p:cNvCxnSpPr/>
          <p:nvPr/>
        </p:nvCxnSpPr>
        <p:spPr>
          <a:xfrm>
            <a:off x="8676640" y="5701209"/>
            <a:ext cx="2479040"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音频 2">
            <a:hlinkClick r:id="" action="ppaction://media"/>
            <a:extLst>
              <a:ext uri="{FF2B5EF4-FFF2-40B4-BE49-F238E27FC236}">
                <a16:creationId xmlns:a16="http://schemas.microsoft.com/office/drawing/2014/main" id="{8CAE6DEA-6B99-F6EF-61E0-F473A5EC3B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27180715"/>
      </p:ext>
    </p:extLst>
  </p:cSld>
  <p:clrMapOvr>
    <a:masterClrMapping/>
  </p:clrMapOvr>
  <mc:AlternateContent xmlns:mc="http://schemas.openxmlformats.org/markup-compatibility/2006">
    <mc:Choice xmlns:p14="http://schemas.microsoft.com/office/powerpoint/2010/main" Requires="p14">
      <p:transition spd="slow" p14:dur="2000" advTm="33907"/>
    </mc:Choice>
    <mc:Fallback>
      <p:transition spd="slow" advTm="33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42276-92BC-4CED-AB3C-FD5EDEAD4A9A}"/>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服务竞争优势</a:t>
            </a:r>
          </a:p>
        </p:txBody>
      </p:sp>
      <p:sp>
        <p:nvSpPr>
          <p:cNvPr id="4" name="箭头: 五边形 3">
            <a:extLst>
              <a:ext uri="{FF2B5EF4-FFF2-40B4-BE49-F238E27FC236}">
                <a16:creationId xmlns:a16="http://schemas.microsoft.com/office/drawing/2014/main" id="{23F715F5-8BA2-460E-A5E3-851946215562}"/>
              </a:ext>
            </a:extLst>
          </p:cNvPr>
          <p:cNvSpPr/>
          <p:nvPr/>
        </p:nvSpPr>
        <p:spPr>
          <a:xfrm>
            <a:off x="1097280" y="2209800"/>
            <a:ext cx="2257425" cy="7810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目标对象</a:t>
            </a:r>
          </a:p>
        </p:txBody>
      </p:sp>
      <p:sp>
        <p:nvSpPr>
          <p:cNvPr id="5" name="文本框 4">
            <a:extLst>
              <a:ext uri="{FF2B5EF4-FFF2-40B4-BE49-F238E27FC236}">
                <a16:creationId xmlns:a16="http://schemas.microsoft.com/office/drawing/2014/main" id="{F7455F84-B2A9-450F-B8ED-45EC52C5F229}"/>
              </a:ext>
            </a:extLst>
          </p:cNvPr>
          <p:cNvSpPr txBox="1"/>
          <p:nvPr/>
        </p:nvSpPr>
        <p:spPr>
          <a:xfrm>
            <a:off x="1838960" y="3332481"/>
            <a:ext cx="3251200" cy="523220"/>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大型工业工厂</a:t>
            </a:r>
          </a:p>
        </p:txBody>
      </p:sp>
      <p:sp>
        <p:nvSpPr>
          <p:cNvPr id="6" name="文本框 5">
            <a:extLst>
              <a:ext uri="{FF2B5EF4-FFF2-40B4-BE49-F238E27FC236}">
                <a16:creationId xmlns:a16="http://schemas.microsoft.com/office/drawing/2014/main" id="{18BF5936-67C4-441E-8C01-2D6759283EC2}"/>
              </a:ext>
            </a:extLst>
          </p:cNvPr>
          <p:cNvSpPr txBox="1"/>
          <p:nvPr/>
        </p:nvSpPr>
        <p:spPr>
          <a:xfrm>
            <a:off x="1838960" y="4226561"/>
            <a:ext cx="3637280" cy="523220"/>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国家防汛防洪事业</a:t>
            </a:r>
          </a:p>
        </p:txBody>
      </p:sp>
      <p:sp>
        <p:nvSpPr>
          <p:cNvPr id="7" name="文本框 6">
            <a:extLst>
              <a:ext uri="{FF2B5EF4-FFF2-40B4-BE49-F238E27FC236}">
                <a16:creationId xmlns:a16="http://schemas.microsoft.com/office/drawing/2014/main" id="{D6B40CBC-A540-4799-ABDE-D04D053DF13F}"/>
              </a:ext>
            </a:extLst>
          </p:cNvPr>
          <p:cNvSpPr txBox="1"/>
          <p:nvPr/>
        </p:nvSpPr>
        <p:spPr>
          <a:xfrm>
            <a:off x="1838960" y="5120641"/>
            <a:ext cx="3251200" cy="523220"/>
          </a:xfrm>
          <a:prstGeom prst="rect">
            <a:avLst/>
          </a:prstGeom>
          <a:noFill/>
        </p:spPr>
        <p:txBody>
          <a:bodyPr wrap="square" rtlCol="0">
            <a:spAutoFit/>
          </a:bodyPr>
          <a:lstStyle/>
          <a:p>
            <a:pPr marL="457200" indent="-457200">
              <a:buFont typeface="Wingdings" panose="05000000000000000000" pitchFamily="2" charset="2"/>
              <a:buChar char="l"/>
            </a:pPr>
            <a:r>
              <a:rPr lang="zh-CN" altLang="en-US" sz="2800" dirty="0">
                <a:latin typeface="微软雅黑" panose="020B0503020204020204" pitchFamily="34" charset="-122"/>
                <a:ea typeface="微软雅黑" panose="020B0503020204020204" pitchFamily="34" charset="-122"/>
              </a:rPr>
              <a:t>个体用户</a:t>
            </a:r>
          </a:p>
        </p:txBody>
      </p:sp>
      <p:sp>
        <p:nvSpPr>
          <p:cNvPr id="8" name="文本框 7">
            <a:extLst>
              <a:ext uri="{FF2B5EF4-FFF2-40B4-BE49-F238E27FC236}">
                <a16:creationId xmlns:a16="http://schemas.microsoft.com/office/drawing/2014/main" id="{25ED32A2-651F-4E93-9F98-EF89CE25116B}"/>
              </a:ext>
            </a:extLst>
          </p:cNvPr>
          <p:cNvSpPr txBox="1"/>
          <p:nvPr/>
        </p:nvSpPr>
        <p:spPr>
          <a:xfrm>
            <a:off x="6715762" y="2204720"/>
            <a:ext cx="4175760" cy="1384995"/>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solidFill>
                  <a:schemeClr val="bg2">
                    <a:lumMod val="40000"/>
                    <a:lumOff val="60000"/>
                  </a:schemeClr>
                </a:solidFill>
                <a:latin typeface="微软雅黑" panose="020B0503020204020204" pitchFamily="34" charset="-122"/>
                <a:ea typeface="微软雅黑" panose="020B0503020204020204" pitchFamily="34" charset="-122"/>
              </a:rPr>
              <a:t>优势一：</a:t>
            </a:r>
            <a:endParaRPr lang="en-US" altLang="zh-CN" sz="2800" dirty="0">
              <a:solidFill>
                <a:schemeClr val="bg2">
                  <a:lumMod val="40000"/>
                  <a:lumOff val="60000"/>
                </a:schemeClr>
              </a:solidFill>
              <a:latin typeface="微软雅黑" panose="020B0503020204020204" pitchFamily="34" charset="-122"/>
              <a:ea typeface="微软雅黑" panose="020B0503020204020204" pitchFamily="34" charset="-122"/>
            </a:endParaRPr>
          </a:p>
          <a:p>
            <a:r>
              <a:rPr lang="zh-CN" altLang="en-US" sz="2800" dirty="0">
                <a:solidFill>
                  <a:schemeClr val="bg2">
                    <a:lumMod val="40000"/>
                    <a:lumOff val="60000"/>
                  </a:schemeClr>
                </a:solidFill>
                <a:latin typeface="微软雅黑" panose="020B0503020204020204" pitchFamily="34" charset="-122"/>
                <a:ea typeface="微软雅黑" panose="020B0503020204020204" pitchFamily="34" charset="-122"/>
              </a:rPr>
              <a:t>多平台宣发产品，如新闻、微博、邮件等</a:t>
            </a:r>
            <a:endParaRPr lang="zh-CN" altLang="en-US" dirty="0">
              <a:solidFill>
                <a:schemeClr val="bg2">
                  <a:lumMod val="40000"/>
                  <a:lumOff val="60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392C1D8-AC0E-46EC-BD57-C717DEDEA451}"/>
              </a:ext>
            </a:extLst>
          </p:cNvPr>
          <p:cNvSpPr txBox="1"/>
          <p:nvPr/>
        </p:nvSpPr>
        <p:spPr>
          <a:xfrm>
            <a:off x="6715762" y="4179203"/>
            <a:ext cx="4175760" cy="1815882"/>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800" dirty="0">
                <a:solidFill>
                  <a:schemeClr val="bg2">
                    <a:lumMod val="40000"/>
                    <a:lumOff val="60000"/>
                  </a:schemeClr>
                </a:solidFill>
                <a:latin typeface="微软雅黑" panose="020B0503020204020204" pitchFamily="34" charset="-122"/>
                <a:ea typeface="微软雅黑" panose="020B0503020204020204" pitchFamily="34" charset="-122"/>
              </a:rPr>
              <a:t>优势二：</a:t>
            </a:r>
            <a:endParaRPr lang="en-US" altLang="zh-CN" sz="2800" dirty="0">
              <a:solidFill>
                <a:schemeClr val="bg2">
                  <a:lumMod val="40000"/>
                  <a:lumOff val="60000"/>
                </a:schemeClr>
              </a:solidFill>
              <a:latin typeface="微软雅黑" panose="020B0503020204020204" pitchFamily="34" charset="-122"/>
              <a:ea typeface="微软雅黑" panose="020B0503020204020204" pitchFamily="34" charset="-122"/>
            </a:endParaRPr>
          </a:p>
          <a:p>
            <a:r>
              <a:rPr lang="zh-CN" altLang="en-US" sz="2800" dirty="0">
                <a:solidFill>
                  <a:schemeClr val="bg2">
                    <a:lumMod val="40000"/>
                    <a:lumOff val="60000"/>
                  </a:schemeClr>
                </a:solidFill>
                <a:latin typeface="微软雅黑" panose="020B0503020204020204" pitchFamily="34" charset="-122"/>
                <a:ea typeface="微软雅黑" panose="020B0503020204020204" pitchFamily="34" charset="-122"/>
              </a:rPr>
              <a:t>针对大型企业与个体用户分别采用不同的服务方案和营销策略</a:t>
            </a:r>
          </a:p>
        </p:txBody>
      </p:sp>
      <p:pic>
        <p:nvPicPr>
          <p:cNvPr id="10" name="音频 9">
            <a:hlinkClick r:id="" action="ppaction://media"/>
            <a:extLst>
              <a:ext uri="{FF2B5EF4-FFF2-40B4-BE49-F238E27FC236}">
                <a16:creationId xmlns:a16="http://schemas.microsoft.com/office/drawing/2014/main" id="{1CCEFFC5-6BA2-82C2-235E-F0CA59D5B0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40240291"/>
      </p:ext>
    </p:extLst>
  </p:cSld>
  <p:clrMapOvr>
    <a:masterClrMapping/>
  </p:clrMapOvr>
  <mc:AlternateContent xmlns:mc="http://schemas.openxmlformats.org/markup-compatibility/2006">
    <mc:Choice xmlns:p14="http://schemas.microsoft.com/office/powerpoint/2010/main" Requires="p14">
      <p:transition spd="slow" p14:dur="2000" advTm="23377"/>
    </mc:Choice>
    <mc:Fallback>
      <p:transition spd="slow" advTm="23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EC5081-6318-45F6-A11B-7909DD78F3FD}"/>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针对大型企业</a:t>
            </a:r>
          </a:p>
        </p:txBody>
      </p:sp>
      <p:sp>
        <p:nvSpPr>
          <p:cNvPr id="7" name="矩形: 圆角 6">
            <a:extLst>
              <a:ext uri="{FF2B5EF4-FFF2-40B4-BE49-F238E27FC236}">
                <a16:creationId xmlns:a16="http://schemas.microsoft.com/office/drawing/2014/main" id="{07BA95AC-D263-4C0B-9754-3B43E97C247D}"/>
              </a:ext>
            </a:extLst>
          </p:cNvPr>
          <p:cNvSpPr/>
          <p:nvPr/>
        </p:nvSpPr>
        <p:spPr>
          <a:xfrm>
            <a:off x="716280" y="3515360"/>
            <a:ext cx="563880" cy="115611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前</a:t>
            </a:r>
            <a:endParaRPr lang="en-US" altLang="zh-CN" sz="2800" dirty="0">
              <a:latin typeface="微软雅黑" panose="020B0503020204020204" pitchFamily="34" charset="-122"/>
              <a:ea typeface="微软雅黑" panose="020B0503020204020204" pitchFamily="34" charset="-122"/>
            </a:endParaRPr>
          </a:p>
          <a:p>
            <a:pPr algn="ctr"/>
            <a:r>
              <a:rPr lang="zh-CN" altLang="en-US" sz="2800" dirty="0">
                <a:latin typeface="微软雅黑" panose="020B0503020204020204" pitchFamily="34" charset="-122"/>
                <a:ea typeface="微软雅黑" panose="020B0503020204020204" pitchFamily="34" charset="-122"/>
              </a:rPr>
              <a:t>期</a:t>
            </a:r>
          </a:p>
        </p:txBody>
      </p:sp>
      <p:sp>
        <p:nvSpPr>
          <p:cNvPr id="9" name="文本框 8">
            <a:extLst>
              <a:ext uri="{FF2B5EF4-FFF2-40B4-BE49-F238E27FC236}">
                <a16:creationId xmlns:a16="http://schemas.microsoft.com/office/drawing/2014/main" id="{583168CB-9278-4F0E-9F71-AE630BDAFFCA}"/>
              </a:ext>
            </a:extLst>
          </p:cNvPr>
          <p:cNvSpPr txBox="1"/>
          <p:nvPr/>
        </p:nvSpPr>
        <p:spPr>
          <a:xfrm>
            <a:off x="1381760" y="2873872"/>
            <a:ext cx="3030220" cy="2246769"/>
          </a:xfrm>
          <a:prstGeom prst="rect">
            <a:avLst/>
          </a:prstGeom>
          <a:noFill/>
        </p:spPr>
        <p:txBody>
          <a:bodyPr wrap="square" rtlCol="0">
            <a:spAutoFit/>
          </a:bodyPr>
          <a:lstStyle/>
          <a:p>
            <a:pPr marL="342900" indent="-342900">
              <a:buFont typeface="Wingdings" panose="05000000000000000000" pitchFamily="2" charset="2"/>
              <a:buChar char="u"/>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对</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需要处理污水的各大工业工厂免费提供一台水质监测设备</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技术人员指导介绍</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产品的精准宣传</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圆角 9">
            <a:extLst>
              <a:ext uri="{FF2B5EF4-FFF2-40B4-BE49-F238E27FC236}">
                <a16:creationId xmlns:a16="http://schemas.microsoft.com/office/drawing/2014/main" id="{9176AD0C-6ADE-473B-8565-64E350597479}"/>
              </a:ext>
            </a:extLst>
          </p:cNvPr>
          <p:cNvSpPr/>
          <p:nvPr/>
        </p:nvSpPr>
        <p:spPr>
          <a:xfrm>
            <a:off x="8587740" y="3515360"/>
            <a:ext cx="546100" cy="11601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后</a:t>
            </a:r>
            <a:endParaRPr lang="en-US" altLang="zh-CN" sz="2800" dirty="0">
              <a:latin typeface="微软雅黑" panose="020B0503020204020204" pitchFamily="34" charset="-122"/>
              <a:ea typeface="微软雅黑" panose="020B0503020204020204" pitchFamily="34" charset="-122"/>
            </a:endParaRPr>
          </a:p>
          <a:p>
            <a:pPr algn="ctr"/>
            <a:r>
              <a:rPr lang="zh-CN" altLang="en-US" sz="2800" dirty="0">
                <a:latin typeface="微软雅黑" panose="020B0503020204020204" pitchFamily="34" charset="-122"/>
                <a:ea typeface="微软雅黑" panose="020B0503020204020204" pitchFamily="34" charset="-122"/>
              </a:rPr>
              <a:t>期</a:t>
            </a:r>
          </a:p>
        </p:txBody>
      </p:sp>
      <p:sp>
        <p:nvSpPr>
          <p:cNvPr id="11" name="矩形: 圆角 10">
            <a:extLst>
              <a:ext uri="{FF2B5EF4-FFF2-40B4-BE49-F238E27FC236}">
                <a16:creationId xmlns:a16="http://schemas.microsoft.com/office/drawing/2014/main" id="{71550FD7-2913-4270-87A5-FBA6EC9B083E}"/>
              </a:ext>
            </a:extLst>
          </p:cNvPr>
          <p:cNvSpPr/>
          <p:nvPr/>
        </p:nvSpPr>
        <p:spPr>
          <a:xfrm>
            <a:off x="4411980" y="3515360"/>
            <a:ext cx="574040" cy="115611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中</a:t>
            </a:r>
            <a:endParaRPr lang="en-US" altLang="zh-CN" sz="2800" dirty="0">
              <a:latin typeface="微软雅黑" panose="020B0503020204020204" pitchFamily="34" charset="-122"/>
              <a:ea typeface="微软雅黑" panose="020B0503020204020204" pitchFamily="34" charset="-122"/>
            </a:endParaRPr>
          </a:p>
          <a:p>
            <a:pPr algn="ctr"/>
            <a:r>
              <a:rPr lang="zh-CN" altLang="en-US" sz="2800" dirty="0">
                <a:latin typeface="微软雅黑" panose="020B0503020204020204" pitchFamily="34" charset="-122"/>
                <a:ea typeface="微软雅黑" panose="020B0503020204020204" pitchFamily="34" charset="-122"/>
              </a:rPr>
              <a:t>期</a:t>
            </a:r>
          </a:p>
        </p:txBody>
      </p:sp>
      <p:sp>
        <p:nvSpPr>
          <p:cNvPr id="12" name="文本框 11">
            <a:extLst>
              <a:ext uri="{FF2B5EF4-FFF2-40B4-BE49-F238E27FC236}">
                <a16:creationId xmlns:a16="http://schemas.microsoft.com/office/drawing/2014/main" id="{1E623A70-408E-4A58-A222-5FE61A40AF0A}"/>
              </a:ext>
            </a:extLst>
          </p:cNvPr>
          <p:cNvSpPr txBox="1"/>
          <p:nvPr/>
        </p:nvSpPr>
        <p:spPr>
          <a:xfrm>
            <a:off x="5168900" y="2719983"/>
            <a:ext cx="3248025" cy="2554545"/>
          </a:xfrm>
          <a:prstGeom prst="rect">
            <a:avLst/>
          </a:prstGeom>
          <a:noFill/>
        </p:spPr>
        <p:txBody>
          <a:bodyPr wrap="square" rtlCol="0">
            <a:spAutoFit/>
          </a:bodyPr>
          <a:lstStyle/>
          <a:p>
            <a:pPr marL="342900" indent="-342900">
              <a:buFont typeface="Wingdings" panose="05000000000000000000" pitchFamily="2" charset="2"/>
              <a:buChar char="u"/>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提供针对性完备性水质检测系统方案</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提供专业技术人员服务</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及时反馈工厂需求信息</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提供高清晰的监控画面</a:t>
            </a:r>
            <a:endParaRPr lang="zh-CN" altLang="en-US" sz="20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E74E271-CD6F-470F-9878-F4D0439A5A3E}"/>
              </a:ext>
            </a:extLst>
          </p:cNvPr>
          <p:cNvSpPr txBox="1"/>
          <p:nvPr/>
        </p:nvSpPr>
        <p:spPr>
          <a:xfrm>
            <a:off x="9316720" y="2873870"/>
            <a:ext cx="2663825" cy="2246769"/>
          </a:xfrm>
          <a:prstGeom prst="rect">
            <a:avLst/>
          </a:prstGeom>
          <a:noFill/>
        </p:spPr>
        <p:txBody>
          <a:bodyPr wrap="square" rtlCol="0">
            <a:spAutoFit/>
          </a:bodyPr>
          <a:lstStyle/>
          <a:p>
            <a:pPr marL="342900" indent="-342900">
              <a:buFont typeface="Wingdings" panose="05000000000000000000" pitchFamily="2" charset="2"/>
              <a:buChar char="u"/>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提供后期系统更新优化</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升级已合作产品</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后期合作打折优惠</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，达成永久合作</a:t>
            </a:r>
            <a:endParaRPr lang="zh-CN" altLang="en-US" sz="2000" dirty="0">
              <a:latin typeface="微软雅黑" panose="020B0503020204020204" pitchFamily="34" charset="-122"/>
              <a:ea typeface="微软雅黑" panose="020B0503020204020204" pitchFamily="34" charset="-122"/>
            </a:endParaRPr>
          </a:p>
        </p:txBody>
      </p:sp>
      <p:pic>
        <p:nvPicPr>
          <p:cNvPr id="3" name="音频 2">
            <a:hlinkClick r:id="" action="ppaction://media"/>
            <a:extLst>
              <a:ext uri="{FF2B5EF4-FFF2-40B4-BE49-F238E27FC236}">
                <a16:creationId xmlns:a16="http://schemas.microsoft.com/office/drawing/2014/main" id="{3A890BAF-3B4D-3241-1C94-6E34E21D75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13847424"/>
      </p:ext>
    </p:extLst>
  </p:cSld>
  <p:clrMapOvr>
    <a:masterClrMapping/>
  </p:clrMapOvr>
  <mc:AlternateContent xmlns:mc="http://schemas.openxmlformats.org/markup-compatibility/2006">
    <mc:Choice xmlns:p14="http://schemas.microsoft.com/office/powerpoint/2010/main" Requires="p14">
      <p:transition spd="slow" p14:dur="2000" advTm="39125"/>
    </mc:Choice>
    <mc:Fallback>
      <p:transition spd="slow" advTm="39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0CA3BD-15A1-434A-BAD6-3F1D632E3FCD}"/>
              </a:ext>
            </a:extLst>
          </p:cNvPr>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针对个体用户</a:t>
            </a:r>
          </a:p>
        </p:txBody>
      </p:sp>
      <p:sp>
        <p:nvSpPr>
          <p:cNvPr id="6" name="矩形: 圆角 5">
            <a:extLst>
              <a:ext uri="{FF2B5EF4-FFF2-40B4-BE49-F238E27FC236}">
                <a16:creationId xmlns:a16="http://schemas.microsoft.com/office/drawing/2014/main" id="{66C54924-E037-4BB2-AF9B-68FE9DBB097C}"/>
              </a:ext>
            </a:extLst>
          </p:cNvPr>
          <p:cNvSpPr/>
          <p:nvPr/>
        </p:nvSpPr>
        <p:spPr>
          <a:xfrm>
            <a:off x="716280" y="3515360"/>
            <a:ext cx="563880" cy="115611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前</a:t>
            </a:r>
            <a:endParaRPr lang="en-US" altLang="zh-CN" sz="2800" dirty="0">
              <a:latin typeface="微软雅黑" panose="020B0503020204020204" pitchFamily="34" charset="-122"/>
              <a:ea typeface="微软雅黑" panose="020B0503020204020204" pitchFamily="34" charset="-122"/>
            </a:endParaRPr>
          </a:p>
          <a:p>
            <a:pPr algn="ctr"/>
            <a:r>
              <a:rPr lang="zh-CN" altLang="en-US" sz="2800" dirty="0">
                <a:latin typeface="微软雅黑" panose="020B0503020204020204" pitchFamily="34" charset="-122"/>
                <a:ea typeface="微软雅黑" panose="020B0503020204020204" pitchFamily="34" charset="-122"/>
              </a:rPr>
              <a:t>期</a:t>
            </a:r>
          </a:p>
        </p:txBody>
      </p:sp>
      <p:sp>
        <p:nvSpPr>
          <p:cNvPr id="7" name="文本框 6">
            <a:extLst>
              <a:ext uri="{FF2B5EF4-FFF2-40B4-BE49-F238E27FC236}">
                <a16:creationId xmlns:a16="http://schemas.microsoft.com/office/drawing/2014/main" id="{2BF59270-16D1-4BE1-85B4-97CF26AC2331}"/>
              </a:ext>
            </a:extLst>
          </p:cNvPr>
          <p:cNvSpPr txBox="1"/>
          <p:nvPr/>
        </p:nvSpPr>
        <p:spPr>
          <a:xfrm>
            <a:off x="1280160" y="3247031"/>
            <a:ext cx="3030220" cy="1692771"/>
          </a:xfrm>
          <a:prstGeom prst="rect">
            <a:avLst/>
          </a:prstGeom>
          <a:noFill/>
        </p:spPr>
        <p:txBody>
          <a:bodyPr wrap="square" rtlCol="0">
            <a:spAutoFit/>
          </a:bodyPr>
          <a:lstStyle/>
          <a:p>
            <a:pPr marL="342900" indent="-342900">
              <a:buFont typeface="Wingdings" panose="05000000000000000000" pitchFamily="2" charset="2"/>
              <a:buChar char="u"/>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利用</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网络交流工具</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及平台</a:t>
            </a:r>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进行知名度打造</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在商场等地线下宣发推广</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圆角 7">
            <a:extLst>
              <a:ext uri="{FF2B5EF4-FFF2-40B4-BE49-F238E27FC236}">
                <a16:creationId xmlns:a16="http://schemas.microsoft.com/office/drawing/2014/main" id="{AE99325F-F5CF-47A1-A84E-9CBCE34D6620}"/>
              </a:ext>
            </a:extLst>
          </p:cNvPr>
          <p:cNvSpPr/>
          <p:nvPr/>
        </p:nvSpPr>
        <p:spPr>
          <a:xfrm>
            <a:off x="8437245" y="3515360"/>
            <a:ext cx="546100" cy="11601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后</a:t>
            </a:r>
            <a:endParaRPr lang="en-US" altLang="zh-CN" sz="2800" dirty="0">
              <a:latin typeface="微软雅黑" panose="020B0503020204020204" pitchFamily="34" charset="-122"/>
              <a:ea typeface="微软雅黑" panose="020B0503020204020204" pitchFamily="34" charset="-122"/>
            </a:endParaRPr>
          </a:p>
          <a:p>
            <a:pPr algn="ctr"/>
            <a:r>
              <a:rPr lang="zh-CN" altLang="en-US" sz="2800" dirty="0">
                <a:latin typeface="微软雅黑" panose="020B0503020204020204" pitchFamily="34" charset="-122"/>
                <a:ea typeface="微软雅黑" panose="020B0503020204020204" pitchFamily="34" charset="-122"/>
              </a:rPr>
              <a:t>期</a:t>
            </a:r>
          </a:p>
        </p:txBody>
      </p:sp>
      <p:sp>
        <p:nvSpPr>
          <p:cNvPr id="9" name="矩形: 圆角 8">
            <a:extLst>
              <a:ext uri="{FF2B5EF4-FFF2-40B4-BE49-F238E27FC236}">
                <a16:creationId xmlns:a16="http://schemas.microsoft.com/office/drawing/2014/main" id="{D8584AD7-17A7-4930-8F46-E0BCA227BD5E}"/>
              </a:ext>
            </a:extLst>
          </p:cNvPr>
          <p:cNvSpPr/>
          <p:nvPr/>
        </p:nvSpPr>
        <p:spPr>
          <a:xfrm>
            <a:off x="4411980" y="3515360"/>
            <a:ext cx="574040" cy="115611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中</a:t>
            </a:r>
            <a:endParaRPr lang="en-US" altLang="zh-CN" sz="2800" dirty="0">
              <a:latin typeface="微软雅黑" panose="020B0503020204020204" pitchFamily="34" charset="-122"/>
              <a:ea typeface="微软雅黑" panose="020B0503020204020204" pitchFamily="34" charset="-122"/>
            </a:endParaRPr>
          </a:p>
          <a:p>
            <a:pPr algn="ctr"/>
            <a:r>
              <a:rPr lang="zh-CN" altLang="en-US" sz="2800" dirty="0">
                <a:latin typeface="微软雅黑" panose="020B0503020204020204" pitchFamily="34" charset="-122"/>
                <a:ea typeface="微软雅黑" panose="020B0503020204020204" pitchFamily="34" charset="-122"/>
              </a:rPr>
              <a:t>期</a:t>
            </a:r>
          </a:p>
        </p:txBody>
      </p:sp>
      <p:sp>
        <p:nvSpPr>
          <p:cNvPr id="10" name="文本框 9">
            <a:extLst>
              <a:ext uri="{FF2B5EF4-FFF2-40B4-BE49-F238E27FC236}">
                <a16:creationId xmlns:a16="http://schemas.microsoft.com/office/drawing/2014/main" id="{41D3AD2A-C0A0-44A4-AE12-0743381C4C87}"/>
              </a:ext>
            </a:extLst>
          </p:cNvPr>
          <p:cNvSpPr txBox="1"/>
          <p:nvPr/>
        </p:nvSpPr>
        <p:spPr>
          <a:xfrm>
            <a:off x="5087620" y="3123920"/>
            <a:ext cx="3248025" cy="1938992"/>
          </a:xfrm>
          <a:prstGeom prst="rect">
            <a:avLst/>
          </a:prstGeom>
          <a:noFill/>
        </p:spPr>
        <p:txBody>
          <a:bodyPr wrap="square" rtlCol="0">
            <a:spAutoFit/>
          </a:bodyPr>
          <a:lstStyle/>
          <a:p>
            <a:pPr marL="342900" indent="-342900">
              <a:buFont typeface="Wingdings" panose="05000000000000000000" pitchFamily="2" charset="2"/>
              <a:buChar char="u"/>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提供专业技术人员服务、安装、讲解</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设备维护全纪录</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水质变化预报警</a:t>
            </a:r>
            <a:endParaRPr lang="en-US" altLang="zh-CN" sz="20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8E2EA554-4590-49BA-9426-2EE5F0D650FB}"/>
              </a:ext>
            </a:extLst>
          </p:cNvPr>
          <p:cNvSpPr txBox="1"/>
          <p:nvPr/>
        </p:nvSpPr>
        <p:spPr>
          <a:xfrm>
            <a:off x="9084945" y="2816143"/>
            <a:ext cx="2895600" cy="2554545"/>
          </a:xfrm>
          <a:prstGeom prst="rect">
            <a:avLst/>
          </a:prstGeom>
          <a:noFill/>
        </p:spPr>
        <p:txBody>
          <a:bodyPr wrap="square" rtlCol="0">
            <a:spAutoFit/>
          </a:bodyPr>
          <a:lstStyle/>
          <a:p>
            <a:pPr marL="342900" indent="-342900">
              <a:buFont typeface="Wingdings" panose="05000000000000000000" pitchFamily="2" charset="2"/>
              <a:buChar char="u"/>
            </a:pPr>
            <a:r>
              <a:rPr lang="zh-CN"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提供后期系统更新优化</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售后服务保障，设专人咨询设备有关问题</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u"/>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六个月包换，一年保修</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音频 2">
            <a:hlinkClick r:id="" action="ppaction://media"/>
            <a:extLst>
              <a:ext uri="{FF2B5EF4-FFF2-40B4-BE49-F238E27FC236}">
                <a16:creationId xmlns:a16="http://schemas.microsoft.com/office/drawing/2014/main" id="{7674F893-0E54-2D55-2E87-3059B479AC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102066724"/>
      </p:ext>
    </p:extLst>
  </p:cSld>
  <p:clrMapOvr>
    <a:masterClrMapping/>
  </p:clrMapOvr>
  <mc:AlternateContent xmlns:mc="http://schemas.openxmlformats.org/markup-compatibility/2006">
    <mc:Choice xmlns:p14="http://schemas.microsoft.com/office/powerpoint/2010/main" Requires="p14">
      <p:transition spd="slow" p14:dur="2000" advTm="32503"/>
    </mc:Choice>
    <mc:Fallback>
      <p:transition spd="slow" advTm="32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DFC61-CE85-4085-A8C9-380521A27EB3}"/>
              </a:ext>
            </a:extLst>
          </p:cNvPr>
          <p:cNvSpPr>
            <a:spLocks noGrp="1"/>
          </p:cNvSpPr>
          <p:nvPr>
            <p:ph type="title"/>
          </p:nvPr>
        </p:nvSpPr>
        <p:spPr>
          <a:xfrm>
            <a:off x="1435249" y="2286000"/>
            <a:ext cx="9382461" cy="1143000"/>
          </a:xfrm>
        </p:spPr>
        <p:txBody>
          <a:bodyPr>
            <a:normAutofit/>
          </a:bodyPr>
          <a:lstStyle/>
          <a:p>
            <a:r>
              <a:rPr lang="zh-CN" altLang="en-US" dirty="0">
                <a:latin typeface="微软雅黑" panose="020B0503020204020204" pitchFamily="34" charset="-122"/>
                <a:ea typeface="微软雅黑" panose="020B0503020204020204" pitchFamily="34" charset="-122"/>
              </a:rPr>
              <a:t>五、社会价值及效益</a:t>
            </a:r>
          </a:p>
        </p:txBody>
      </p:sp>
      <p:pic>
        <p:nvPicPr>
          <p:cNvPr id="4" name="音频 3">
            <a:hlinkClick r:id="" action="ppaction://media"/>
            <a:extLst>
              <a:ext uri="{FF2B5EF4-FFF2-40B4-BE49-F238E27FC236}">
                <a16:creationId xmlns:a16="http://schemas.microsoft.com/office/drawing/2014/main" id="{594BC255-F9AE-05A1-A422-433E73D6C19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753462836"/>
      </p:ext>
    </p:extLst>
  </p:cSld>
  <p:clrMapOvr>
    <a:masterClrMapping/>
  </p:clrMapOvr>
  <mc:AlternateContent xmlns:mc="http://schemas.openxmlformats.org/markup-compatibility/2006">
    <mc:Choice xmlns:p14="http://schemas.microsoft.com/office/powerpoint/2010/main" Requires="p14">
      <p:transition spd="slow" p14:dur="2000" advTm="5863"/>
    </mc:Choice>
    <mc:Fallback>
      <p:transition spd="slow" advTm="5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652AA-0F3E-4A5C-BF79-0392CF9C313F}"/>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客户价值</a:t>
            </a:r>
          </a:p>
        </p:txBody>
      </p:sp>
      <p:sp>
        <p:nvSpPr>
          <p:cNvPr id="5" name="流程图: 可选过程 4">
            <a:extLst>
              <a:ext uri="{FF2B5EF4-FFF2-40B4-BE49-F238E27FC236}">
                <a16:creationId xmlns:a16="http://schemas.microsoft.com/office/drawing/2014/main" id="{0C9387FA-25BF-4810-99A5-071B742B5A35}"/>
              </a:ext>
            </a:extLst>
          </p:cNvPr>
          <p:cNvSpPr/>
          <p:nvPr/>
        </p:nvSpPr>
        <p:spPr>
          <a:xfrm>
            <a:off x="1030940" y="2047539"/>
            <a:ext cx="2572871" cy="52891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大型工业工厂</a:t>
            </a:r>
          </a:p>
        </p:txBody>
      </p:sp>
      <p:sp>
        <p:nvSpPr>
          <p:cNvPr id="6" name="流程图: 可选过程 5">
            <a:extLst>
              <a:ext uri="{FF2B5EF4-FFF2-40B4-BE49-F238E27FC236}">
                <a16:creationId xmlns:a16="http://schemas.microsoft.com/office/drawing/2014/main" id="{B564090F-05D4-446A-8A7E-963A14A9BEB3}"/>
              </a:ext>
            </a:extLst>
          </p:cNvPr>
          <p:cNvSpPr/>
          <p:nvPr/>
        </p:nvSpPr>
        <p:spPr>
          <a:xfrm>
            <a:off x="8582809" y="2078018"/>
            <a:ext cx="2572871" cy="528917"/>
          </a:xfrm>
          <a:prstGeom prst="flowChartAlternateProcess">
            <a:avLst/>
          </a:prstGeom>
          <a:solidFill>
            <a:srgbClr val="9292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个体用户</a:t>
            </a:r>
          </a:p>
        </p:txBody>
      </p:sp>
      <p:sp>
        <p:nvSpPr>
          <p:cNvPr id="7" name="流程图: 可选过程 6">
            <a:extLst>
              <a:ext uri="{FF2B5EF4-FFF2-40B4-BE49-F238E27FC236}">
                <a16:creationId xmlns:a16="http://schemas.microsoft.com/office/drawing/2014/main" id="{495CC93D-2AD8-422F-9ED0-F901CE7549D4}"/>
              </a:ext>
            </a:extLst>
          </p:cNvPr>
          <p:cNvSpPr/>
          <p:nvPr/>
        </p:nvSpPr>
        <p:spPr>
          <a:xfrm>
            <a:off x="4809564" y="2078019"/>
            <a:ext cx="2572871" cy="528917"/>
          </a:xfrm>
          <a:prstGeom prst="flowChartAlternateProcess">
            <a:avLst/>
          </a:prstGeom>
          <a:solidFill>
            <a:srgbClr val="BA86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国家防汛防洪事业</a:t>
            </a:r>
          </a:p>
        </p:txBody>
      </p:sp>
      <p:sp>
        <p:nvSpPr>
          <p:cNvPr id="8" name="文本框 7">
            <a:extLst>
              <a:ext uri="{FF2B5EF4-FFF2-40B4-BE49-F238E27FC236}">
                <a16:creationId xmlns:a16="http://schemas.microsoft.com/office/drawing/2014/main" id="{E2F93183-0C1B-48DB-B84E-592DDDC28E24}"/>
              </a:ext>
            </a:extLst>
          </p:cNvPr>
          <p:cNvSpPr txBox="1"/>
          <p:nvPr/>
        </p:nvSpPr>
        <p:spPr>
          <a:xfrm>
            <a:off x="762000" y="3056965"/>
            <a:ext cx="3048000"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针对性建设污水在线监测项目</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对数据、信息统计存储</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提高污水处理效率和质量</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增加工业工厂利润</a:t>
            </a:r>
          </a:p>
        </p:txBody>
      </p:sp>
      <p:sp>
        <p:nvSpPr>
          <p:cNvPr id="9" name="文本框 8">
            <a:extLst>
              <a:ext uri="{FF2B5EF4-FFF2-40B4-BE49-F238E27FC236}">
                <a16:creationId xmlns:a16="http://schemas.microsoft.com/office/drawing/2014/main" id="{978AFA62-90CB-4337-A0AA-D8790B9CE2E8}"/>
              </a:ext>
            </a:extLst>
          </p:cNvPr>
          <p:cNvSpPr txBox="1"/>
          <p:nvPr/>
        </p:nvSpPr>
        <p:spPr>
          <a:xfrm>
            <a:off x="4482353" y="3137647"/>
            <a:ext cx="3048000" cy="1938992"/>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满足河道雨水监测需求</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实时处理、判断数据</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有效预防自然灾害、最大化减少损失</a:t>
            </a:r>
          </a:p>
        </p:txBody>
      </p:sp>
      <p:sp>
        <p:nvSpPr>
          <p:cNvPr id="10" name="文本框 9">
            <a:extLst>
              <a:ext uri="{FF2B5EF4-FFF2-40B4-BE49-F238E27FC236}">
                <a16:creationId xmlns:a16="http://schemas.microsoft.com/office/drawing/2014/main" id="{BCCE6FF1-0224-45C9-AAA8-152A4EEA3830}"/>
              </a:ext>
            </a:extLst>
          </p:cNvPr>
          <p:cNvSpPr txBox="1"/>
          <p:nvPr/>
        </p:nvSpPr>
        <p:spPr>
          <a:xfrm>
            <a:off x="8229601" y="3137647"/>
            <a:ext cx="3048000" cy="1938992"/>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满足日常用户水质检测</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生活用水智能化</a:t>
            </a: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提升城市水务管理智慧化水平</a:t>
            </a:r>
          </a:p>
        </p:txBody>
      </p:sp>
      <p:pic>
        <p:nvPicPr>
          <p:cNvPr id="3" name="音频 2">
            <a:hlinkClick r:id="" action="ppaction://media"/>
            <a:extLst>
              <a:ext uri="{FF2B5EF4-FFF2-40B4-BE49-F238E27FC236}">
                <a16:creationId xmlns:a16="http://schemas.microsoft.com/office/drawing/2014/main" id="{D89F68BD-05A9-B37E-667C-39488677F9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44885698"/>
      </p:ext>
    </p:extLst>
  </p:cSld>
  <p:clrMapOvr>
    <a:masterClrMapping/>
  </p:clrMapOvr>
  <mc:AlternateContent xmlns:mc="http://schemas.openxmlformats.org/markup-compatibility/2006">
    <mc:Choice xmlns:p14="http://schemas.microsoft.com/office/powerpoint/2010/main" Requires="p14">
      <p:transition spd="slow" p14:dur="2000" advTm="41248"/>
    </mc:Choice>
    <mc:Fallback>
      <p:transition spd="slow" advTm="41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8D032-9AC2-4BF2-950F-E7DF7B47D8E9}"/>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行业价值及效应</a:t>
            </a:r>
          </a:p>
        </p:txBody>
      </p:sp>
      <p:sp>
        <p:nvSpPr>
          <p:cNvPr id="4" name="文本框 3">
            <a:extLst>
              <a:ext uri="{FF2B5EF4-FFF2-40B4-BE49-F238E27FC236}">
                <a16:creationId xmlns:a16="http://schemas.microsoft.com/office/drawing/2014/main" id="{16FF9304-6A22-4195-9B97-3DFAEEEDCF0C}"/>
              </a:ext>
            </a:extLst>
          </p:cNvPr>
          <p:cNvSpPr txBox="1"/>
          <p:nvPr/>
        </p:nvSpPr>
        <p:spPr>
          <a:xfrm>
            <a:off x="1264024" y="2079812"/>
            <a:ext cx="9891656" cy="2677656"/>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）缓解工业用水的“瓶颈”问题</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）提高水质检测的准确性，提升检测效率</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）完善水质检测方法，引进更先进有效的检测系统，促进行业发展</a:t>
            </a:r>
            <a:endParaRPr lang="en-US" altLang="zh-CN" sz="2800" dirty="0">
              <a:latin typeface="微软雅黑" panose="020B0503020204020204" pitchFamily="34" charset="-122"/>
              <a:ea typeface="微软雅黑" panose="020B0503020204020204" pitchFamily="34" charset="-122"/>
            </a:endParaRPr>
          </a:p>
        </p:txBody>
      </p:sp>
      <p:pic>
        <p:nvPicPr>
          <p:cNvPr id="3" name="音频 2">
            <a:hlinkClick r:id="" action="ppaction://media"/>
            <a:extLst>
              <a:ext uri="{FF2B5EF4-FFF2-40B4-BE49-F238E27FC236}">
                <a16:creationId xmlns:a16="http://schemas.microsoft.com/office/drawing/2014/main" id="{FFD70642-D634-1970-B91C-51F3686C57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0483930"/>
      </p:ext>
    </p:extLst>
  </p:cSld>
  <p:clrMapOvr>
    <a:masterClrMapping/>
  </p:clrMapOvr>
  <mc:AlternateContent xmlns:mc="http://schemas.openxmlformats.org/markup-compatibility/2006">
    <mc:Choice xmlns:p14="http://schemas.microsoft.com/office/powerpoint/2010/main" Requires="p14">
      <p:transition spd="slow" p14:dur="2000" advTm="20954"/>
    </mc:Choice>
    <mc:Fallback>
      <p:transition spd="slow" advTm="20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E47B8-24A0-4004-8CEA-742A3E6364C4}"/>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社会和环境价值及效应</a:t>
            </a:r>
          </a:p>
        </p:txBody>
      </p:sp>
      <p:sp>
        <p:nvSpPr>
          <p:cNvPr id="4" name="文本框 3">
            <a:extLst>
              <a:ext uri="{FF2B5EF4-FFF2-40B4-BE49-F238E27FC236}">
                <a16:creationId xmlns:a16="http://schemas.microsoft.com/office/drawing/2014/main" id="{A1394C42-3B67-4C38-AC73-DE542B2448C7}"/>
              </a:ext>
            </a:extLst>
          </p:cNvPr>
          <p:cNvSpPr txBox="1"/>
          <p:nvPr/>
        </p:nvSpPr>
        <p:spPr>
          <a:xfrm>
            <a:off x="1196671" y="2166730"/>
            <a:ext cx="9959009" cy="3970318"/>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）提高人们生活用水品质</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）调整人们对于再生水的观念</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）提升再生水资源的运用效率</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4</a:t>
            </a:r>
            <a:r>
              <a:rPr lang="zh-CN" altLang="en-US" sz="2800" dirty="0">
                <a:latin typeface="微软雅黑" panose="020B0503020204020204" pitchFamily="34" charset="-122"/>
                <a:ea typeface="微软雅黑" panose="020B0503020204020204" pitchFamily="34" charset="-122"/>
              </a:rPr>
              <a:t>）缓解国内水资源污染情况</a:t>
            </a:r>
            <a:endParaRPr lang="en-US" altLang="zh-CN" sz="2800" dirty="0">
              <a:latin typeface="微软雅黑" panose="020B0503020204020204" pitchFamily="34" charset="-122"/>
              <a:ea typeface="微软雅黑" panose="020B0503020204020204" pitchFamily="34" charset="-122"/>
            </a:endParaRPr>
          </a:p>
          <a:p>
            <a:endParaRPr lang="en-US" altLang="zh-CN" sz="2800" dirty="0">
              <a:latin typeface="微软雅黑" panose="020B0503020204020204" pitchFamily="34" charset="-122"/>
              <a:ea typeface="微软雅黑" panose="020B0503020204020204" pitchFamily="34" charset="-122"/>
            </a:endParaRPr>
          </a:p>
          <a:p>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5</a:t>
            </a:r>
            <a:r>
              <a:rPr lang="zh-CN" altLang="en-US" sz="2800" dirty="0">
                <a:latin typeface="微软雅黑" panose="020B0503020204020204" pitchFamily="34" charset="-122"/>
                <a:ea typeface="微软雅黑" panose="020B0503020204020204" pitchFamily="34" charset="-122"/>
              </a:rPr>
              <a:t>）为国家防汛防洪事业提供帮助</a:t>
            </a:r>
            <a:endParaRPr lang="en-US" altLang="zh-CN" sz="2800" dirty="0">
              <a:latin typeface="微软雅黑" panose="020B0503020204020204" pitchFamily="34" charset="-122"/>
              <a:ea typeface="微软雅黑" panose="020B0503020204020204" pitchFamily="34" charset="-122"/>
            </a:endParaRPr>
          </a:p>
        </p:txBody>
      </p:sp>
      <p:pic>
        <p:nvPicPr>
          <p:cNvPr id="5" name="音频 4">
            <a:hlinkClick r:id="" action="ppaction://media"/>
            <a:extLst>
              <a:ext uri="{FF2B5EF4-FFF2-40B4-BE49-F238E27FC236}">
                <a16:creationId xmlns:a16="http://schemas.microsoft.com/office/drawing/2014/main" id="{3B9E79A4-0928-42D1-471B-BB8134829A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13740718"/>
      </p:ext>
    </p:extLst>
  </p:cSld>
  <p:clrMapOvr>
    <a:masterClrMapping/>
  </p:clrMapOvr>
  <mc:AlternateContent xmlns:mc="http://schemas.openxmlformats.org/markup-compatibility/2006">
    <mc:Choice xmlns:p14="http://schemas.microsoft.com/office/powerpoint/2010/main" Requires="p14">
      <p:transition spd="slow" p14:dur="2000" advTm="22930"/>
    </mc:Choice>
    <mc:Fallback>
      <p:transition spd="slow" advTm="22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9C7635-8CAE-481D-85FB-A6A17B21A0B3}"/>
              </a:ext>
            </a:extLst>
          </p:cNvPr>
          <p:cNvSpPr>
            <a:spLocks noGrp="1"/>
          </p:cNvSpPr>
          <p:nvPr>
            <p:ph type="title"/>
          </p:nvPr>
        </p:nvSpPr>
        <p:spPr>
          <a:xfrm>
            <a:off x="3454841" y="2286000"/>
            <a:ext cx="5343277" cy="1143000"/>
          </a:xfrm>
        </p:spPr>
        <p:txBody>
          <a:bodyPr/>
          <a:lstStyle/>
          <a:p>
            <a:r>
              <a:rPr lang="zh-CN" altLang="en-US" dirty="0">
                <a:latin typeface="微软雅黑" panose="020B0503020204020204" pitchFamily="34" charset="-122"/>
                <a:ea typeface="微软雅黑" panose="020B0503020204020204" pitchFamily="34" charset="-122"/>
              </a:rPr>
              <a:t>六、创新点</a:t>
            </a:r>
          </a:p>
        </p:txBody>
      </p:sp>
      <p:pic>
        <p:nvPicPr>
          <p:cNvPr id="4" name="音频 3">
            <a:hlinkClick r:id="" action="ppaction://media"/>
            <a:extLst>
              <a:ext uri="{FF2B5EF4-FFF2-40B4-BE49-F238E27FC236}">
                <a16:creationId xmlns:a16="http://schemas.microsoft.com/office/drawing/2014/main" id="{40156F3F-E98C-825C-1D0C-B9ED6D10DC1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10437368"/>
      </p:ext>
    </p:extLst>
  </p:cSld>
  <p:clrMapOvr>
    <a:masterClrMapping/>
  </p:clrMapOvr>
  <mc:AlternateContent xmlns:mc="http://schemas.openxmlformats.org/markup-compatibility/2006">
    <mc:Choice xmlns:p14="http://schemas.microsoft.com/office/powerpoint/2010/main" Requires="p14">
      <p:transition spd="slow" p14:dur="2000" advTm="4446"/>
    </mc:Choice>
    <mc:Fallback>
      <p:transition spd="slow" advTm="4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DD7910-2703-4AF3-B254-7A4607DE7724}"/>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创新技术</a:t>
            </a:r>
          </a:p>
        </p:txBody>
      </p:sp>
      <p:sp>
        <p:nvSpPr>
          <p:cNvPr id="6" name="文本框 5">
            <a:extLst>
              <a:ext uri="{FF2B5EF4-FFF2-40B4-BE49-F238E27FC236}">
                <a16:creationId xmlns:a16="http://schemas.microsoft.com/office/drawing/2014/main" id="{7BA6E617-98A0-47DC-89CA-BAFF2166396E}"/>
              </a:ext>
            </a:extLst>
          </p:cNvPr>
          <p:cNvSpPr txBox="1"/>
          <p:nvPr/>
        </p:nvSpPr>
        <p:spPr>
          <a:xfrm>
            <a:off x="2822714" y="2080679"/>
            <a:ext cx="2045806"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实时检测水质情况，及时有效反馈</a:t>
            </a:r>
          </a:p>
        </p:txBody>
      </p:sp>
      <p:sp>
        <p:nvSpPr>
          <p:cNvPr id="8" name="文本框 7">
            <a:extLst>
              <a:ext uri="{FF2B5EF4-FFF2-40B4-BE49-F238E27FC236}">
                <a16:creationId xmlns:a16="http://schemas.microsoft.com/office/drawing/2014/main" id="{B72CB271-5F7E-4465-A672-254B24FB1EAD}"/>
              </a:ext>
            </a:extLst>
          </p:cNvPr>
          <p:cNvSpPr txBox="1"/>
          <p:nvPr/>
        </p:nvSpPr>
        <p:spPr>
          <a:xfrm>
            <a:off x="1885123" y="4270658"/>
            <a:ext cx="1848679"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建立网页平台与手机端接收数据，将检测数据实现远端可视化</a:t>
            </a:r>
          </a:p>
        </p:txBody>
      </p:sp>
      <p:sp>
        <p:nvSpPr>
          <p:cNvPr id="11" name="文本框 10">
            <a:extLst>
              <a:ext uri="{FF2B5EF4-FFF2-40B4-BE49-F238E27FC236}">
                <a16:creationId xmlns:a16="http://schemas.microsoft.com/office/drawing/2014/main" id="{F2206E1B-A741-4E9F-8BF1-82AC22F6B7E3}"/>
              </a:ext>
            </a:extLst>
          </p:cNvPr>
          <p:cNvSpPr txBox="1"/>
          <p:nvPr/>
        </p:nvSpPr>
        <p:spPr>
          <a:xfrm>
            <a:off x="8456539" y="2932159"/>
            <a:ext cx="1928192"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系统自动统计历史数据，进行水质评估，并绘制出统计图，使数据直观清晰</a:t>
            </a:r>
          </a:p>
        </p:txBody>
      </p:sp>
      <p:sp>
        <p:nvSpPr>
          <p:cNvPr id="12" name="椭圆 11">
            <a:extLst>
              <a:ext uri="{FF2B5EF4-FFF2-40B4-BE49-F238E27FC236}">
                <a16:creationId xmlns:a16="http://schemas.microsoft.com/office/drawing/2014/main" id="{97C35B39-E356-4062-B9A9-23185014F6C4}"/>
              </a:ext>
            </a:extLst>
          </p:cNvPr>
          <p:cNvSpPr/>
          <p:nvPr/>
        </p:nvSpPr>
        <p:spPr>
          <a:xfrm>
            <a:off x="4078358" y="3890665"/>
            <a:ext cx="1580322" cy="1580322"/>
          </a:xfrm>
          <a:prstGeom prst="ellipse">
            <a:avLst/>
          </a:prstGeom>
          <a:solidFill>
            <a:srgbClr val="9292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硬件与软件互联</a:t>
            </a:r>
          </a:p>
        </p:txBody>
      </p:sp>
      <p:sp>
        <p:nvSpPr>
          <p:cNvPr id="13" name="椭圆 12">
            <a:extLst>
              <a:ext uri="{FF2B5EF4-FFF2-40B4-BE49-F238E27FC236}">
                <a16:creationId xmlns:a16="http://schemas.microsoft.com/office/drawing/2014/main" id="{B9F73E8B-0A84-49A2-BC2D-32D699206C55}"/>
              </a:ext>
            </a:extLst>
          </p:cNvPr>
          <p:cNvSpPr/>
          <p:nvPr/>
        </p:nvSpPr>
        <p:spPr>
          <a:xfrm>
            <a:off x="5171661" y="2310343"/>
            <a:ext cx="1580322" cy="1580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无线传输数据</a:t>
            </a:r>
          </a:p>
        </p:txBody>
      </p:sp>
      <p:sp>
        <p:nvSpPr>
          <p:cNvPr id="14" name="椭圆 13">
            <a:extLst>
              <a:ext uri="{FF2B5EF4-FFF2-40B4-BE49-F238E27FC236}">
                <a16:creationId xmlns:a16="http://schemas.microsoft.com/office/drawing/2014/main" id="{159BF71F-4336-4493-A0ED-7FB36C1D425A}"/>
              </a:ext>
            </a:extLst>
          </p:cNvPr>
          <p:cNvSpPr/>
          <p:nvPr/>
        </p:nvSpPr>
        <p:spPr>
          <a:xfrm>
            <a:off x="6347791" y="3911048"/>
            <a:ext cx="1580322" cy="1580322"/>
          </a:xfrm>
          <a:prstGeom prst="ellipse">
            <a:avLst/>
          </a:prstGeom>
          <a:solidFill>
            <a:srgbClr val="BA86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自动数据分析</a:t>
            </a:r>
          </a:p>
        </p:txBody>
      </p:sp>
      <p:cxnSp>
        <p:nvCxnSpPr>
          <p:cNvPr id="16" name="直接连接符 15">
            <a:extLst>
              <a:ext uri="{FF2B5EF4-FFF2-40B4-BE49-F238E27FC236}">
                <a16:creationId xmlns:a16="http://schemas.microsoft.com/office/drawing/2014/main" id="{A5E9B03A-4910-4D76-9B61-533DCD9023AE}"/>
              </a:ext>
            </a:extLst>
          </p:cNvPr>
          <p:cNvCxnSpPr>
            <a:cxnSpLocks/>
            <a:stCxn id="13" idx="2"/>
          </p:cNvCxnSpPr>
          <p:nvPr/>
        </p:nvCxnSpPr>
        <p:spPr>
          <a:xfrm flipH="1" flipV="1">
            <a:off x="4815840" y="2727010"/>
            <a:ext cx="355821" cy="373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807A7BF-ED44-46E4-AB6B-4A8206D6E7BB}"/>
              </a:ext>
            </a:extLst>
          </p:cNvPr>
          <p:cNvCxnSpPr/>
          <p:nvPr/>
        </p:nvCxnSpPr>
        <p:spPr>
          <a:xfrm flipH="1">
            <a:off x="2822714" y="2727010"/>
            <a:ext cx="1993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6DB4BAC-4FB4-46D7-A745-0F49D51AEF54}"/>
              </a:ext>
            </a:extLst>
          </p:cNvPr>
          <p:cNvCxnSpPr>
            <a:cxnSpLocks/>
            <a:stCxn id="12" idx="2"/>
          </p:cNvCxnSpPr>
          <p:nvPr/>
        </p:nvCxnSpPr>
        <p:spPr>
          <a:xfrm flipH="1">
            <a:off x="3669792" y="4680826"/>
            <a:ext cx="408566" cy="810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0F5A61B-7641-4923-B1F0-2FE5BB3D6205}"/>
              </a:ext>
            </a:extLst>
          </p:cNvPr>
          <p:cNvCxnSpPr/>
          <p:nvPr/>
        </p:nvCxnSpPr>
        <p:spPr>
          <a:xfrm flipH="1">
            <a:off x="1885123" y="5491370"/>
            <a:ext cx="1784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8EF77C7-E8BD-4DD9-9923-6F6ECA156307}"/>
              </a:ext>
            </a:extLst>
          </p:cNvPr>
          <p:cNvCxnSpPr>
            <a:cxnSpLocks/>
            <a:stCxn id="14" idx="6"/>
          </p:cNvCxnSpPr>
          <p:nvPr/>
        </p:nvCxnSpPr>
        <p:spPr>
          <a:xfrm flipV="1">
            <a:off x="7928113" y="4409487"/>
            <a:ext cx="528426" cy="291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EA4B2CF6-58F7-4AD6-B3C6-B0D99B8040B4}"/>
              </a:ext>
            </a:extLst>
          </p:cNvPr>
          <p:cNvCxnSpPr/>
          <p:nvPr/>
        </p:nvCxnSpPr>
        <p:spPr>
          <a:xfrm>
            <a:off x="8456539" y="4409487"/>
            <a:ext cx="1790837"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音频 2">
            <a:hlinkClick r:id="" action="ppaction://media"/>
            <a:extLst>
              <a:ext uri="{FF2B5EF4-FFF2-40B4-BE49-F238E27FC236}">
                <a16:creationId xmlns:a16="http://schemas.microsoft.com/office/drawing/2014/main" id="{462389E0-4A21-9DD0-941E-23167D0779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89477050"/>
      </p:ext>
    </p:extLst>
  </p:cSld>
  <p:clrMapOvr>
    <a:masterClrMapping/>
  </p:clrMapOvr>
  <mc:AlternateContent xmlns:mc="http://schemas.openxmlformats.org/markup-compatibility/2006">
    <mc:Choice xmlns:p14="http://schemas.microsoft.com/office/powerpoint/2010/main" Requires="p14">
      <p:transition spd="slow" p14:dur="2000" advTm="32355"/>
    </mc:Choice>
    <mc:Fallback>
      <p:transition spd="slow" advTm="32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3586D-D7A0-42F8-A87E-90D0C3645872}"/>
              </a:ext>
            </a:extLst>
          </p:cNvPr>
          <p:cNvSpPr>
            <a:spLocks noGrp="1"/>
          </p:cNvSpPr>
          <p:nvPr>
            <p:ph type="title"/>
          </p:nvPr>
        </p:nvSpPr>
        <p:spPr>
          <a:xfrm>
            <a:off x="2743531" y="2075688"/>
            <a:ext cx="6704937" cy="1353312"/>
          </a:xfrm>
        </p:spPr>
        <p:txBody>
          <a:bodyPr/>
          <a:lstStyle/>
          <a:p>
            <a:pPr algn="ctr"/>
            <a:r>
              <a:rPr lang="zh-CN" altLang="en-US" dirty="0">
                <a:latin typeface="微软雅黑" panose="020B0503020204020204" pitchFamily="34" charset="-122"/>
                <a:ea typeface="微软雅黑" panose="020B0503020204020204" pitchFamily="34" charset="-122"/>
              </a:rPr>
              <a:t>一、项目背景</a:t>
            </a:r>
          </a:p>
        </p:txBody>
      </p:sp>
      <p:pic>
        <p:nvPicPr>
          <p:cNvPr id="5" name="音频 4">
            <a:hlinkClick r:id="" action="ppaction://media"/>
            <a:extLst>
              <a:ext uri="{FF2B5EF4-FFF2-40B4-BE49-F238E27FC236}">
                <a16:creationId xmlns:a16="http://schemas.microsoft.com/office/drawing/2014/main" id="{710D7849-1ABF-AED7-AC04-3390DF29613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89390888"/>
      </p:ext>
    </p:extLst>
  </p:cSld>
  <p:clrMapOvr>
    <a:masterClrMapping/>
  </p:clrMapOvr>
  <mc:AlternateContent xmlns:mc="http://schemas.openxmlformats.org/markup-compatibility/2006">
    <mc:Choice xmlns:p14="http://schemas.microsoft.com/office/powerpoint/2010/main" Requires="p14">
      <p:transition spd="slow" p14:dur="2000" advTm="3102"/>
    </mc:Choice>
    <mc:Fallback>
      <p:transition spd="slow" advTm="3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5C8F3-1D94-4185-B842-25A6E1639459}"/>
              </a:ext>
            </a:extLst>
          </p:cNvPr>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创新理念</a:t>
            </a:r>
          </a:p>
        </p:txBody>
      </p:sp>
      <p:sp>
        <p:nvSpPr>
          <p:cNvPr id="5" name="流程图: 存储数据 4">
            <a:extLst>
              <a:ext uri="{FF2B5EF4-FFF2-40B4-BE49-F238E27FC236}">
                <a16:creationId xmlns:a16="http://schemas.microsoft.com/office/drawing/2014/main" id="{D940C46F-FC52-4AF3-806D-8D75FCAFF4E5}"/>
              </a:ext>
            </a:extLst>
          </p:cNvPr>
          <p:cNvSpPr/>
          <p:nvPr/>
        </p:nvSpPr>
        <p:spPr>
          <a:xfrm>
            <a:off x="3098800" y="2156459"/>
            <a:ext cx="2062480" cy="701040"/>
          </a:xfrm>
          <a:prstGeom prst="flowChartOnlineStorage">
            <a:avLst/>
          </a:prstGeom>
          <a:solidFill>
            <a:srgbClr val="8083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社会理念</a:t>
            </a:r>
          </a:p>
        </p:txBody>
      </p:sp>
      <p:sp>
        <p:nvSpPr>
          <p:cNvPr id="7" name="流程图: 存储数据 6">
            <a:extLst>
              <a:ext uri="{FF2B5EF4-FFF2-40B4-BE49-F238E27FC236}">
                <a16:creationId xmlns:a16="http://schemas.microsoft.com/office/drawing/2014/main" id="{2D7EA7E3-EA32-4AF6-970E-20AD3FBB3099}"/>
              </a:ext>
            </a:extLst>
          </p:cNvPr>
          <p:cNvSpPr/>
          <p:nvPr/>
        </p:nvSpPr>
        <p:spPr>
          <a:xfrm>
            <a:off x="3098800" y="3390899"/>
            <a:ext cx="2062480" cy="701041"/>
          </a:xfrm>
          <a:prstGeom prst="flowChartOnlineStorage">
            <a:avLst/>
          </a:prstGeom>
          <a:solidFill>
            <a:srgbClr val="A9AC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市场观理念</a:t>
            </a:r>
          </a:p>
        </p:txBody>
      </p:sp>
      <p:sp>
        <p:nvSpPr>
          <p:cNvPr id="9" name="流程图: 存储数据 8">
            <a:extLst>
              <a:ext uri="{FF2B5EF4-FFF2-40B4-BE49-F238E27FC236}">
                <a16:creationId xmlns:a16="http://schemas.microsoft.com/office/drawing/2014/main" id="{E850A9D6-F8FA-4859-A774-1A92EC970691}"/>
              </a:ext>
            </a:extLst>
          </p:cNvPr>
          <p:cNvSpPr/>
          <p:nvPr/>
        </p:nvSpPr>
        <p:spPr>
          <a:xfrm>
            <a:off x="3098800" y="4691379"/>
            <a:ext cx="2062480" cy="701041"/>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人才理念</a:t>
            </a:r>
          </a:p>
        </p:txBody>
      </p:sp>
      <p:sp>
        <p:nvSpPr>
          <p:cNvPr id="13" name="流程图: 终止 12">
            <a:extLst>
              <a:ext uri="{FF2B5EF4-FFF2-40B4-BE49-F238E27FC236}">
                <a16:creationId xmlns:a16="http://schemas.microsoft.com/office/drawing/2014/main" id="{C8396AB4-1805-46FA-8741-70DE9EB6B388}"/>
              </a:ext>
            </a:extLst>
          </p:cNvPr>
          <p:cNvSpPr/>
          <p:nvPr/>
        </p:nvSpPr>
        <p:spPr>
          <a:xfrm>
            <a:off x="5335270" y="2156459"/>
            <a:ext cx="3512820" cy="701040"/>
          </a:xfrm>
          <a:prstGeom prst="flowChartTerminator">
            <a:avLst/>
          </a:prstGeom>
          <a:solidFill>
            <a:srgbClr val="8083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对 “再生水资源再利用”社会问题的关注</a:t>
            </a:r>
          </a:p>
        </p:txBody>
      </p:sp>
      <p:sp>
        <p:nvSpPr>
          <p:cNvPr id="14" name="流程图: 终止 13">
            <a:extLst>
              <a:ext uri="{FF2B5EF4-FFF2-40B4-BE49-F238E27FC236}">
                <a16:creationId xmlns:a16="http://schemas.microsoft.com/office/drawing/2014/main" id="{E64F3A51-B8D9-4C4F-81EB-947BE51F3E82}"/>
              </a:ext>
            </a:extLst>
          </p:cNvPr>
          <p:cNvSpPr/>
          <p:nvPr/>
        </p:nvSpPr>
        <p:spPr>
          <a:xfrm>
            <a:off x="5335270" y="4710191"/>
            <a:ext cx="3512820" cy="701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积极把握人才，以尊重知识，尊重人才为原则</a:t>
            </a:r>
          </a:p>
        </p:txBody>
      </p:sp>
      <p:sp>
        <p:nvSpPr>
          <p:cNvPr id="15" name="流程图: 终止 14">
            <a:extLst>
              <a:ext uri="{FF2B5EF4-FFF2-40B4-BE49-F238E27FC236}">
                <a16:creationId xmlns:a16="http://schemas.microsoft.com/office/drawing/2014/main" id="{F564C55E-F042-4B17-9977-AF3E56997B1A}"/>
              </a:ext>
            </a:extLst>
          </p:cNvPr>
          <p:cNvSpPr/>
          <p:nvPr/>
        </p:nvSpPr>
        <p:spPr>
          <a:xfrm>
            <a:off x="5335270" y="3388360"/>
            <a:ext cx="3512820" cy="701040"/>
          </a:xfrm>
          <a:prstGeom prst="flowChartTerminator">
            <a:avLst/>
          </a:prstGeom>
          <a:solidFill>
            <a:srgbClr val="A9AC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在商品经济条件下，积极开拓潜在市场，把市场作为动力</a:t>
            </a:r>
          </a:p>
        </p:txBody>
      </p:sp>
      <p:pic>
        <p:nvPicPr>
          <p:cNvPr id="3" name="音频 2">
            <a:hlinkClick r:id="" action="ppaction://media"/>
            <a:extLst>
              <a:ext uri="{FF2B5EF4-FFF2-40B4-BE49-F238E27FC236}">
                <a16:creationId xmlns:a16="http://schemas.microsoft.com/office/drawing/2014/main" id="{9CF1EB01-05C2-22EE-DD03-6D8F9B7902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43912743"/>
      </p:ext>
    </p:extLst>
  </p:cSld>
  <p:clrMapOvr>
    <a:masterClrMapping/>
  </p:clrMapOvr>
  <mc:AlternateContent xmlns:mc="http://schemas.openxmlformats.org/markup-compatibility/2006">
    <mc:Choice xmlns:p14="http://schemas.microsoft.com/office/powerpoint/2010/main" Requires="p14">
      <p:transition spd="slow" p14:dur="2000" advTm="26569"/>
    </mc:Choice>
    <mc:Fallback>
      <p:transition spd="slow" advTm="2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71EA9-C95D-47E2-9CC7-B7324A8E1D84}"/>
              </a:ext>
            </a:extLst>
          </p:cNvPr>
          <p:cNvSpPr>
            <a:spLocks noGrp="1"/>
          </p:cNvSpPr>
          <p:nvPr>
            <p:ph type="title"/>
          </p:nvPr>
        </p:nvSpPr>
        <p:spPr>
          <a:xfrm>
            <a:off x="2951480" y="2286000"/>
            <a:ext cx="6350000" cy="1143000"/>
          </a:xfrm>
        </p:spPr>
        <p:txBody>
          <a:bodyPr/>
          <a:lstStyle/>
          <a:p>
            <a:r>
              <a:rPr lang="zh-CN" altLang="en-US" dirty="0">
                <a:latin typeface="微软雅黑" panose="020B0503020204020204" pitchFamily="34" charset="-122"/>
                <a:ea typeface="微软雅黑" panose="020B0503020204020204" pitchFamily="34" charset="-122"/>
              </a:rPr>
              <a:t>七、任务分工</a:t>
            </a:r>
          </a:p>
        </p:txBody>
      </p:sp>
      <p:sp>
        <p:nvSpPr>
          <p:cNvPr id="3" name="文本占位符 2">
            <a:extLst>
              <a:ext uri="{FF2B5EF4-FFF2-40B4-BE49-F238E27FC236}">
                <a16:creationId xmlns:a16="http://schemas.microsoft.com/office/drawing/2014/main" id="{59C40D9B-9D1D-4746-AC10-116158B944AF}"/>
              </a:ext>
            </a:extLst>
          </p:cNvPr>
          <p:cNvSpPr>
            <a:spLocks noGrp="1"/>
          </p:cNvSpPr>
          <p:nvPr>
            <p:ph type="body" idx="1"/>
          </p:nvPr>
        </p:nvSpPr>
        <p:spPr/>
        <p:txBody>
          <a:bodyPr/>
          <a:lstStyle/>
          <a:p>
            <a:endParaRPr lang="zh-CN" altLang="en-US"/>
          </a:p>
        </p:txBody>
      </p:sp>
      <p:pic>
        <p:nvPicPr>
          <p:cNvPr id="4" name="音频 3">
            <a:hlinkClick r:id="" action="ppaction://media"/>
            <a:extLst>
              <a:ext uri="{FF2B5EF4-FFF2-40B4-BE49-F238E27FC236}">
                <a16:creationId xmlns:a16="http://schemas.microsoft.com/office/drawing/2014/main" id="{DF0007C6-03C5-2E50-D06D-07282582B9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14042573"/>
      </p:ext>
    </p:extLst>
  </p:cSld>
  <p:clrMapOvr>
    <a:masterClrMapping/>
  </p:clrMapOvr>
  <mc:AlternateContent xmlns:mc="http://schemas.openxmlformats.org/markup-compatibility/2006">
    <mc:Choice xmlns:p14="http://schemas.microsoft.com/office/powerpoint/2010/main" Requires="p14">
      <p:transition spd="slow" p14:dur="2000" advTm="5377"/>
    </mc:Choice>
    <mc:Fallback>
      <p:transition spd="slow" advTm="5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7FB8B16B-4454-72BC-24EA-8954F69AA1AC}"/>
              </a:ext>
            </a:extLst>
          </p:cNvPr>
          <p:cNvGrpSpPr/>
          <p:nvPr/>
        </p:nvGrpSpPr>
        <p:grpSpPr>
          <a:xfrm flipV="1">
            <a:off x="4407616" y="1688065"/>
            <a:ext cx="3256886" cy="2762240"/>
            <a:chOff x="2501702" y="1313926"/>
            <a:chExt cx="3727202" cy="3161127"/>
          </a:xfrm>
          <a:solidFill>
            <a:srgbClr val="F5E168"/>
          </a:solidFill>
        </p:grpSpPr>
        <p:sp>
          <p:nvSpPr>
            <p:cNvPr id="4" name="等腰三角形 6">
              <a:extLst>
                <a:ext uri="{FF2B5EF4-FFF2-40B4-BE49-F238E27FC236}">
                  <a16:creationId xmlns:a16="http://schemas.microsoft.com/office/drawing/2014/main" id="{5A331C99-0F4E-225E-CB23-49DD21A80DB3}"/>
                </a:ext>
              </a:extLst>
            </p:cNvPr>
            <p:cNvSpPr/>
            <p:nvPr/>
          </p:nvSpPr>
          <p:spPr>
            <a:xfrm>
              <a:off x="3470077" y="1313926"/>
              <a:ext cx="1796802" cy="1469072"/>
            </a:xfrm>
            <a:custGeom>
              <a:avLst/>
              <a:gdLst/>
              <a:ahLst/>
              <a:cxnLst/>
              <a:rect l="l" t="t" r="r" b="b"/>
              <a:pathLst>
                <a:path w="1796802" h="1469072">
                  <a:moveTo>
                    <a:pt x="898401" y="0"/>
                  </a:moveTo>
                  <a:lnTo>
                    <a:pt x="1796802" y="1469072"/>
                  </a:lnTo>
                  <a:lnTo>
                    <a:pt x="1015417" y="1469072"/>
                  </a:lnTo>
                  <a:lnTo>
                    <a:pt x="1015417" y="1372637"/>
                  </a:lnTo>
                  <a:lnTo>
                    <a:pt x="1154781" y="1372637"/>
                  </a:lnTo>
                  <a:lnTo>
                    <a:pt x="876052" y="1125318"/>
                  </a:lnTo>
                  <a:lnTo>
                    <a:pt x="597323" y="1372637"/>
                  </a:lnTo>
                  <a:lnTo>
                    <a:pt x="736688" y="1372637"/>
                  </a:lnTo>
                  <a:lnTo>
                    <a:pt x="736688" y="1469072"/>
                  </a:lnTo>
                  <a:lnTo>
                    <a:pt x="0" y="146907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 name="等腰三角形 7">
              <a:extLst>
                <a:ext uri="{FF2B5EF4-FFF2-40B4-BE49-F238E27FC236}">
                  <a16:creationId xmlns:a16="http://schemas.microsoft.com/office/drawing/2014/main" id="{84F9FD51-2E55-1F6B-804C-73D60E04BD2D}"/>
                </a:ext>
              </a:extLst>
            </p:cNvPr>
            <p:cNvSpPr/>
            <p:nvPr/>
          </p:nvSpPr>
          <p:spPr>
            <a:xfrm>
              <a:off x="4463852" y="2974450"/>
              <a:ext cx="1765052" cy="1500603"/>
            </a:xfrm>
            <a:custGeom>
              <a:avLst/>
              <a:gdLst/>
              <a:ahLst/>
              <a:cxnLst/>
              <a:rect l="l" t="t" r="r" b="b"/>
              <a:pathLst>
                <a:path w="1765052" h="1500603">
                  <a:moveTo>
                    <a:pt x="882526" y="0"/>
                  </a:moveTo>
                  <a:lnTo>
                    <a:pt x="1765052" y="1500603"/>
                  </a:lnTo>
                  <a:lnTo>
                    <a:pt x="0" y="1500603"/>
                  </a:lnTo>
                  <a:lnTo>
                    <a:pt x="375894" y="861452"/>
                  </a:lnTo>
                  <a:lnTo>
                    <a:pt x="464514" y="915388"/>
                  </a:lnTo>
                  <a:lnTo>
                    <a:pt x="392059" y="1034436"/>
                  </a:lnTo>
                  <a:lnTo>
                    <a:pt x="748236" y="924919"/>
                  </a:lnTo>
                  <a:lnTo>
                    <a:pt x="681880" y="558240"/>
                  </a:lnTo>
                  <a:lnTo>
                    <a:pt x="609424" y="677289"/>
                  </a:lnTo>
                  <a:lnTo>
                    <a:pt x="517210" y="62116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6" name="等腰三角形 5">
              <a:extLst>
                <a:ext uri="{FF2B5EF4-FFF2-40B4-BE49-F238E27FC236}">
                  <a16:creationId xmlns:a16="http://schemas.microsoft.com/office/drawing/2014/main" id="{594117F3-EB04-8235-E346-E1EDE63364EF}"/>
                </a:ext>
              </a:extLst>
            </p:cNvPr>
            <p:cNvSpPr/>
            <p:nvPr/>
          </p:nvSpPr>
          <p:spPr>
            <a:xfrm rot="10800000">
              <a:off x="3458832" y="2871676"/>
              <a:ext cx="1822450" cy="155162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等腰三角形 11">
              <a:extLst>
                <a:ext uri="{FF2B5EF4-FFF2-40B4-BE49-F238E27FC236}">
                  <a16:creationId xmlns:a16="http://schemas.microsoft.com/office/drawing/2014/main" id="{588F3946-A558-CD60-EBE1-D64C79E449A9}"/>
                </a:ext>
              </a:extLst>
            </p:cNvPr>
            <p:cNvSpPr/>
            <p:nvPr/>
          </p:nvSpPr>
          <p:spPr>
            <a:xfrm>
              <a:off x="2501702" y="2974450"/>
              <a:ext cx="1765052" cy="1500603"/>
            </a:xfrm>
            <a:custGeom>
              <a:avLst/>
              <a:gdLst/>
              <a:ahLst/>
              <a:cxnLst/>
              <a:rect l="l" t="t" r="r" b="b"/>
              <a:pathLst>
                <a:path w="1765052" h="1500603">
                  <a:moveTo>
                    <a:pt x="882526" y="0"/>
                  </a:moveTo>
                  <a:lnTo>
                    <a:pt x="1236032" y="601083"/>
                  </a:lnTo>
                  <a:lnTo>
                    <a:pt x="1121186" y="667974"/>
                  </a:lnTo>
                  <a:lnTo>
                    <a:pt x="1051045" y="547547"/>
                  </a:lnTo>
                  <a:lnTo>
                    <a:pt x="977616" y="912876"/>
                  </a:lnTo>
                  <a:lnTo>
                    <a:pt x="1331611" y="1029255"/>
                  </a:lnTo>
                  <a:lnTo>
                    <a:pt x="1261469" y="908828"/>
                  </a:lnTo>
                  <a:lnTo>
                    <a:pt x="1377332" y="841344"/>
                  </a:lnTo>
                  <a:lnTo>
                    <a:pt x="1765052" y="1500603"/>
                  </a:lnTo>
                  <a:lnTo>
                    <a:pt x="0" y="150060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0" name="组合 9">
            <a:extLst>
              <a:ext uri="{FF2B5EF4-FFF2-40B4-BE49-F238E27FC236}">
                <a16:creationId xmlns:a16="http://schemas.microsoft.com/office/drawing/2014/main" id="{A7770B7F-32D1-6797-4FC6-B68567B1A0AD}"/>
              </a:ext>
            </a:extLst>
          </p:cNvPr>
          <p:cNvGrpSpPr/>
          <p:nvPr/>
        </p:nvGrpSpPr>
        <p:grpSpPr>
          <a:xfrm>
            <a:off x="6905196" y="1688065"/>
            <a:ext cx="400409" cy="584775"/>
            <a:chOff x="5210487" y="1340290"/>
            <a:chExt cx="400409" cy="584775"/>
          </a:xfrm>
        </p:grpSpPr>
        <p:sp>
          <p:nvSpPr>
            <p:cNvPr id="11" name="椭圆 10">
              <a:extLst>
                <a:ext uri="{FF2B5EF4-FFF2-40B4-BE49-F238E27FC236}">
                  <a16:creationId xmlns:a16="http://schemas.microsoft.com/office/drawing/2014/main" id="{5D5864E0-DD8E-898A-AACD-594BE2298961}"/>
                </a:ext>
              </a:extLst>
            </p:cNvPr>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TextBox 18">
              <a:extLst>
                <a:ext uri="{FF2B5EF4-FFF2-40B4-BE49-F238E27FC236}">
                  <a16:creationId xmlns:a16="http://schemas.microsoft.com/office/drawing/2014/main" id="{E8C4D513-7935-F6B1-C57C-AC71AD7AB35B}"/>
                </a:ext>
              </a:extLst>
            </p:cNvPr>
            <p:cNvSpPr txBox="1"/>
            <p:nvPr/>
          </p:nvSpPr>
          <p:spPr>
            <a:xfrm>
              <a:off x="5219442" y="1340290"/>
              <a:ext cx="391454"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dirty="0">
                  <a:solidFill>
                    <a:schemeClr val="bg1"/>
                  </a:solidFill>
                  <a:latin typeface="Impact" panose="020B0806030902050204" pitchFamily="34" charset="0"/>
                </a:rPr>
                <a:t>2</a:t>
              </a:r>
              <a:endParaRPr lang="zh-CN" altLang="en-US" sz="3200" dirty="0">
                <a:solidFill>
                  <a:schemeClr val="bg1"/>
                </a:solidFill>
                <a:latin typeface="Impact" panose="020B0806030902050204" pitchFamily="34" charset="0"/>
              </a:endParaRPr>
            </a:p>
          </p:txBody>
        </p:sp>
      </p:grpSp>
      <p:grpSp>
        <p:nvGrpSpPr>
          <p:cNvPr id="13" name="组合 12">
            <a:extLst>
              <a:ext uri="{FF2B5EF4-FFF2-40B4-BE49-F238E27FC236}">
                <a16:creationId xmlns:a16="http://schemas.microsoft.com/office/drawing/2014/main" id="{C8534326-274A-E80A-542C-5A8E21CCBC52}"/>
              </a:ext>
            </a:extLst>
          </p:cNvPr>
          <p:cNvGrpSpPr/>
          <p:nvPr/>
        </p:nvGrpSpPr>
        <p:grpSpPr>
          <a:xfrm>
            <a:off x="4787962" y="1688065"/>
            <a:ext cx="390818" cy="584775"/>
            <a:chOff x="5210487" y="1340290"/>
            <a:chExt cx="390818" cy="584775"/>
          </a:xfrm>
        </p:grpSpPr>
        <p:sp>
          <p:nvSpPr>
            <p:cNvPr id="14" name="椭圆 13">
              <a:extLst>
                <a:ext uri="{FF2B5EF4-FFF2-40B4-BE49-F238E27FC236}">
                  <a16:creationId xmlns:a16="http://schemas.microsoft.com/office/drawing/2014/main" id="{15322846-5EEA-420D-45D4-2B57D86006EF}"/>
                </a:ext>
              </a:extLst>
            </p:cNvPr>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TextBox 21">
              <a:extLst>
                <a:ext uri="{FF2B5EF4-FFF2-40B4-BE49-F238E27FC236}">
                  <a16:creationId xmlns:a16="http://schemas.microsoft.com/office/drawing/2014/main" id="{CDA64079-186B-7C60-38CF-4E211C688F8A}"/>
                </a:ext>
              </a:extLst>
            </p:cNvPr>
            <p:cNvSpPr txBox="1"/>
            <p:nvPr/>
          </p:nvSpPr>
          <p:spPr>
            <a:xfrm>
              <a:off x="5219442" y="1340290"/>
              <a:ext cx="341760"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dirty="0">
                  <a:solidFill>
                    <a:schemeClr val="bg1"/>
                  </a:solidFill>
                  <a:latin typeface="Impact" panose="020B0806030902050204" pitchFamily="34" charset="0"/>
                </a:rPr>
                <a:t>1</a:t>
              </a:r>
              <a:endParaRPr lang="zh-CN" altLang="en-US" sz="3200" dirty="0">
                <a:solidFill>
                  <a:schemeClr val="bg1"/>
                </a:solidFill>
                <a:latin typeface="Impact" panose="020B0806030902050204" pitchFamily="34" charset="0"/>
              </a:endParaRPr>
            </a:p>
          </p:txBody>
        </p:sp>
      </p:grpSp>
      <p:grpSp>
        <p:nvGrpSpPr>
          <p:cNvPr id="16" name="组合 15">
            <a:extLst>
              <a:ext uri="{FF2B5EF4-FFF2-40B4-BE49-F238E27FC236}">
                <a16:creationId xmlns:a16="http://schemas.microsoft.com/office/drawing/2014/main" id="{63C593DD-BF55-BB05-365D-BF4F8C4A53A0}"/>
              </a:ext>
            </a:extLst>
          </p:cNvPr>
          <p:cNvGrpSpPr/>
          <p:nvPr/>
        </p:nvGrpSpPr>
        <p:grpSpPr>
          <a:xfrm>
            <a:off x="5823895" y="3516068"/>
            <a:ext cx="411629" cy="584775"/>
            <a:chOff x="5210487" y="1340290"/>
            <a:chExt cx="411629" cy="584775"/>
          </a:xfrm>
        </p:grpSpPr>
        <p:sp>
          <p:nvSpPr>
            <p:cNvPr id="17" name="椭圆 16">
              <a:extLst>
                <a:ext uri="{FF2B5EF4-FFF2-40B4-BE49-F238E27FC236}">
                  <a16:creationId xmlns:a16="http://schemas.microsoft.com/office/drawing/2014/main" id="{0237AC3F-AB2D-53D0-6077-B56839107273}"/>
                </a:ext>
              </a:extLst>
            </p:cNvPr>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TextBox 24">
              <a:extLst>
                <a:ext uri="{FF2B5EF4-FFF2-40B4-BE49-F238E27FC236}">
                  <a16:creationId xmlns:a16="http://schemas.microsoft.com/office/drawing/2014/main" id="{5B84D683-C876-8C11-8BF5-0BAC99A6BA33}"/>
                </a:ext>
              </a:extLst>
            </p:cNvPr>
            <p:cNvSpPr txBox="1"/>
            <p:nvPr/>
          </p:nvSpPr>
          <p:spPr>
            <a:xfrm>
              <a:off x="5219442" y="1340290"/>
              <a:ext cx="402674"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dirty="0">
                  <a:solidFill>
                    <a:schemeClr val="bg1"/>
                  </a:solidFill>
                  <a:latin typeface="Impact" panose="020B0806030902050204" pitchFamily="34" charset="0"/>
                </a:rPr>
                <a:t>3</a:t>
              </a:r>
              <a:endParaRPr lang="zh-CN" altLang="en-US" sz="3200" dirty="0">
                <a:solidFill>
                  <a:schemeClr val="bg1"/>
                </a:solidFill>
                <a:latin typeface="Impact" panose="020B0806030902050204" pitchFamily="34" charset="0"/>
              </a:endParaRPr>
            </a:p>
          </p:txBody>
        </p:sp>
      </p:grpSp>
      <p:sp>
        <p:nvSpPr>
          <p:cNvPr id="19" name="Freeform 18">
            <a:hlinkClick r:id="rId4"/>
            <a:extLst>
              <a:ext uri="{FF2B5EF4-FFF2-40B4-BE49-F238E27FC236}">
                <a16:creationId xmlns:a16="http://schemas.microsoft.com/office/drawing/2014/main" id="{11005C1E-17BA-DD35-3271-3FFDBAE0DD97}"/>
              </a:ext>
            </a:extLst>
          </p:cNvPr>
          <p:cNvSpPr>
            <a:spLocks noEditPoints="1"/>
          </p:cNvSpPr>
          <p:nvPr/>
        </p:nvSpPr>
        <p:spPr bwMode="auto">
          <a:xfrm>
            <a:off x="5733574" y="2304783"/>
            <a:ext cx="597156" cy="607418"/>
          </a:xfrm>
          <a:custGeom>
            <a:avLst/>
            <a:gdLst>
              <a:gd name="T0" fmla="*/ 60 w 120"/>
              <a:gd name="T1" fmla="*/ 62 h 122"/>
              <a:gd name="T2" fmla="*/ 91 w 120"/>
              <a:gd name="T3" fmla="*/ 31 h 122"/>
              <a:gd name="T4" fmla="*/ 60 w 120"/>
              <a:gd name="T5" fmla="*/ 0 h 122"/>
              <a:gd name="T6" fmla="*/ 29 w 120"/>
              <a:gd name="T7" fmla="*/ 31 h 122"/>
              <a:gd name="T8" fmla="*/ 60 w 120"/>
              <a:gd name="T9" fmla="*/ 62 h 122"/>
              <a:gd name="T10" fmla="*/ 75 w 120"/>
              <a:gd name="T11" fmla="*/ 64 h 122"/>
              <a:gd name="T12" fmla="*/ 60 w 120"/>
              <a:gd name="T13" fmla="*/ 83 h 122"/>
              <a:gd name="T14" fmla="*/ 44 w 120"/>
              <a:gd name="T15" fmla="*/ 64 h 122"/>
              <a:gd name="T16" fmla="*/ 0 w 120"/>
              <a:gd name="T17" fmla="*/ 122 h 122"/>
              <a:gd name="T18" fmla="*/ 59 w 120"/>
              <a:gd name="T19" fmla="*/ 122 h 122"/>
              <a:gd name="T20" fmla="*/ 60 w 120"/>
              <a:gd name="T21" fmla="*/ 122 h 122"/>
              <a:gd name="T22" fmla="*/ 120 w 120"/>
              <a:gd name="T23" fmla="*/ 122 h 122"/>
              <a:gd name="T24" fmla="*/ 75 w 120"/>
              <a:gd name="T25"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2">
                <a:moveTo>
                  <a:pt x="60" y="62"/>
                </a:moveTo>
                <a:cubicBezTo>
                  <a:pt x="77" y="62"/>
                  <a:pt x="91" y="48"/>
                  <a:pt x="91" y="31"/>
                </a:cubicBezTo>
                <a:cubicBezTo>
                  <a:pt x="91" y="13"/>
                  <a:pt x="77" y="0"/>
                  <a:pt x="60" y="0"/>
                </a:cubicBezTo>
                <a:cubicBezTo>
                  <a:pt x="43" y="0"/>
                  <a:pt x="29" y="13"/>
                  <a:pt x="29" y="31"/>
                </a:cubicBezTo>
                <a:cubicBezTo>
                  <a:pt x="29" y="48"/>
                  <a:pt x="43" y="62"/>
                  <a:pt x="60" y="62"/>
                </a:cubicBezTo>
                <a:moveTo>
                  <a:pt x="75" y="64"/>
                </a:moveTo>
                <a:cubicBezTo>
                  <a:pt x="60" y="83"/>
                  <a:pt x="60" y="83"/>
                  <a:pt x="60" y="83"/>
                </a:cubicBezTo>
                <a:cubicBezTo>
                  <a:pt x="44" y="64"/>
                  <a:pt x="44" y="64"/>
                  <a:pt x="44" y="64"/>
                </a:cubicBezTo>
                <a:cubicBezTo>
                  <a:pt x="44" y="64"/>
                  <a:pt x="10" y="63"/>
                  <a:pt x="0" y="122"/>
                </a:cubicBezTo>
                <a:cubicBezTo>
                  <a:pt x="59" y="122"/>
                  <a:pt x="59" y="122"/>
                  <a:pt x="59" y="122"/>
                </a:cubicBezTo>
                <a:cubicBezTo>
                  <a:pt x="60" y="122"/>
                  <a:pt x="60" y="122"/>
                  <a:pt x="60" y="122"/>
                </a:cubicBezTo>
                <a:cubicBezTo>
                  <a:pt x="120" y="122"/>
                  <a:pt x="120" y="122"/>
                  <a:pt x="120" y="122"/>
                </a:cubicBezTo>
                <a:cubicBezTo>
                  <a:pt x="110" y="63"/>
                  <a:pt x="75" y="64"/>
                  <a:pt x="75" y="64"/>
                </a:cubicBezTo>
              </a:path>
            </a:pathLst>
          </a:custGeom>
          <a:solidFill>
            <a:schemeClr val="accent1">
              <a:lumMod val="75000"/>
            </a:schemeClr>
          </a:solidFill>
          <a:ln>
            <a:noFill/>
          </a:ln>
        </p:spPr>
        <p:txBody>
          <a:bodyPr vert="horz" wrap="square" lIns="68580" tIns="34290" rIns="68580" bIns="3429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endParaRPr lang="zh-CN" altLang="en-US" sz="1013">
              <a:solidFill>
                <a:prstClr val="black"/>
              </a:solidFill>
            </a:endParaRPr>
          </a:p>
        </p:txBody>
      </p:sp>
      <p:sp>
        <p:nvSpPr>
          <p:cNvPr id="24" name="文本框 23">
            <a:extLst>
              <a:ext uri="{FF2B5EF4-FFF2-40B4-BE49-F238E27FC236}">
                <a16:creationId xmlns:a16="http://schemas.microsoft.com/office/drawing/2014/main" id="{5CEAEF84-273F-8D89-4211-41C80C044B47}"/>
              </a:ext>
            </a:extLst>
          </p:cNvPr>
          <p:cNvSpPr txBox="1"/>
          <p:nvPr/>
        </p:nvSpPr>
        <p:spPr>
          <a:xfrm>
            <a:off x="1763211" y="1949674"/>
            <a:ext cx="2483708"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硬件的组装、硬件的调试、企业计划书撰写</a:t>
            </a:r>
          </a:p>
        </p:txBody>
      </p:sp>
      <p:sp>
        <p:nvSpPr>
          <p:cNvPr id="25" name="文本框 24">
            <a:extLst>
              <a:ext uri="{FF2B5EF4-FFF2-40B4-BE49-F238E27FC236}">
                <a16:creationId xmlns:a16="http://schemas.microsoft.com/office/drawing/2014/main" id="{334B8E45-7430-F559-6A58-3F5A48E6504B}"/>
              </a:ext>
            </a:extLst>
          </p:cNvPr>
          <p:cNvSpPr txBox="1"/>
          <p:nvPr/>
        </p:nvSpPr>
        <p:spPr>
          <a:xfrm>
            <a:off x="2261286" y="1186249"/>
            <a:ext cx="170758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胡润洁</a:t>
            </a:r>
          </a:p>
        </p:txBody>
      </p:sp>
      <p:sp>
        <p:nvSpPr>
          <p:cNvPr id="26" name="文本框 25">
            <a:extLst>
              <a:ext uri="{FF2B5EF4-FFF2-40B4-BE49-F238E27FC236}">
                <a16:creationId xmlns:a16="http://schemas.microsoft.com/office/drawing/2014/main" id="{E72602A2-25D4-DFFA-C27E-92010964F0D4}"/>
              </a:ext>
            </a:extLst>
          </p:cNvPr>
          <p:cNvSpPr txBox="1"/>
          <p:nvPr/>
        </p:nvSpPr>
        <p:spPr>
          <a:xfrm>
            <a:off x="7636943" y="1949674"/>
            <a:ext cx="2483708"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代码的编写、网站页面的开发、企业计划书撰写</a:t>
            </a:r>
          </a:p>
        </p:txBody>
      </p:sp>
      <p:sp>
        <p:nvSpPr>
          <p:cNvPr id="27" name="文本框 26">
            <a:extLst>
              <a:ext uri="{FF2B5EF4-FFF2-40B4-BE49-F238E27FC236}">
                <a16:creationId xmlns:a16="http://schemas.microsoft.com/office/drawing/2014/main" id="{955495FE-08CE-EC52-0AE9-E6CD46332A25}"/>
              </a:ext>
            </a:extLst>
          </p:cNvPr>
          <p:cNvSpPr txBox="1"/>
          <p:nvPr/>
        </p:nvSpPr>
        <p:spPr>
          <a:xfrm>
            <a:off x="8135018" y="1186249"/>
            <a:ext cx="170758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杨怡娜</a:t>
            </a:r>
          </a:p>
        </p:txBody>
      </p:sp>
      <p:sp>
        <p:nvSpPr>
          <p:cNvPr id="30" name="文本框 29">
            <a:extLst>
              <a:ext uri="{FF2B5EF4-FFF2-40B4-BE49-F238E27FC236}">
                <a16:creationId xmlns:a16="http://schemas.microsoft.com/office/drawing/2014/main" id="{2E7B5F5F-407E-ECB4-838D-F5D7CDE6D177}"/>
              </a:ext>
            </a:extLst>
          </p:cNvPr>
          <p:cNvSpPr txBox="1"/>
          <p:nvPr/>
        </p:nvSpPr>
        <p:spPr>
          <a:xfrm>
            <a:off x="4011943" y="5054979"/>
            <a:ext cx="2483708"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项目介绍材料</a:t>
            </a:r>
            <a:r>
              <a:rPr lang="en-US" altLang="zh-CN" sz="2400" dirty="0">
                <a:latin typeface="微软雅黑" panose="020B0503020204020204" pitchFamily="34" charset="-122"/>
                <a:ea typeface="微软雅黑" panose="020B0503020204020204" pitchFamily="34" charset="-122"/>
              </a:rPr>
              <a:t>PPT</a:t>
            </a:r>
            <a:r>
              <a:rPr lang="zh-CN" altLang="en-US" sz="2400" dirty="0">
                <a:latin typeface="微软雅黑" panose="020B0503020204020204" pitchFamily="34" charset="-122"/>
                <a:ea typeface="微软雅黑" panose="020B0503020204020204" pitchFamily="34" charset="-122"/>
              </a:rPr>
              <a:t>制作、企业计划书资料查找</a:t>
            </a:r>
          </a:p>
        </p:txBody>
      </p:sp>
      <p:sp>
        <p:nvSpPr>
          <p:cNvPr id="31" name="文本框 30">
            <a:extLst>
              <a:ext uri="{FF2B5EF4-FFF2-40B4-BE49-F238E27FC236}">
                <a16:creationId xmlns:a16="http://schemas.microsoft.com/office/drawing/2014/main" id="{7C9EF0F7-03B8-364B-0A28-E68303A46129}"/>
              </a:ext>
            </a:extLst>
          </p:cNvPr>
          <p:cNvSpPr txBox="1"/>
          <p:nvPr/>
        </p:nvSpPr>
        <p:spPr>
          <a:xfrm>
            <a:off x="4510018" y="4291554"/>
            <a:ext cx="170758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石雨颖</a:t>
            </a:r>
          </a:p>
        </p:txBody>
      </p:sp>
      <p:pic>
        <p:nvPicPr>
          <p:cNvPr id="2" name="音频 1">
            <a:hlinkClick r:id="" action="ppaction://media"/>
            <a:extLst>
              <a:ext uri="{FF2B5EF4-FFF2-40B4-BE49-F238E27FC236}">
                <a16:creationId xmlns:a16="http://schemas.microsoft.com/office/drawing/2014/main" id="{A3C36684-855A-F694-BE2A-14372DE954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23310334"/>
      </p:ext>
    </p:extLst>
  </p:cSld>
  <p:clrMapOvr>
    <a:masterClrMapping/>
  </p:clrMapOvr>
  <mc:AlternateContent xmlns:mc="http://schemas.openxmlformats.org/markup-compatibility/2006">
    <mc:Choice xmlns:p14="http://schemas.microsoft.com/office/powerpoint/2010/main" Requires="p14">
      <p:transition spd="slow" p14:dur="2000" advTm="5931"/>
    </mc:Choice>
    <mc:Fallback>
      <p:transition spd="slow" advTm="5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par>
                                <p:cTn id="15" presetID="16" presetClass="entr" presetSubtype="21"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par>
                                <p:cTn id="18" presetID="16" presetClass="entr" presetSubtype="21"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inVertical)">
                                      <p:cBhvr>
                                        <p:cTn id="20" dur="500"/>
                                        <p:tgtEl>
                                          <p:spTgt spid="16"/>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2"/>
                </p:tgtEl>
              </p:cMediaNode>
            </p:audio>
          </p:childTnLst>
        </p:cTn>
      </p:par>
    </p:tnLst>
    <p:bldLst>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5C74DD-4924-7EB0-4784-3159D5FAAB98}"/>
              </a:ext>
            </a:extLst>
          </p:cNvPr>
          <p:cNvSpPr>
            <a:spLocks noGrp="1"/>
          </p:cNvSpPr>
          <p:nvPr>
            <p:ph type="ctrTitle"/>
          </p:nvPr>
        </p:nvSpPr>
        <p:spPr/>
        <p:txBody>
          <a:bodyPr/>
          <a:lstStyle/>
          <a:p>
            <a:pPr algn="ctr"/>
            <a:r>
              <a:rPr lang="zh-CN" altLang="en-US" dirty="0">
                <a:latin typeface="微软雅黑" panose="020B0503020204020204" pitchFamily="34" charset="-122"/>
                <a:ea typeface="微软雅黑" panose="020B0503020204020204" pitchFamily="34" charset="-122"/>
              </a:rPr>
              <a:t>谢谢观看</a:t>
            </a:r>
          </a:p>
        </p:txBody>
      </p:sp>
      <p:sp>
        <p:nvSpPr>
          <p:cNvPr id="3" name="副标题 2">
            <a:extLst>
              <a:ext uri="{FF2B5EF4-FFF2-40B4-BE49-F238E27FC236}">
                <a16:creationId xmlns:a16="http://schemas.microsoft.com/office/drawing/2014/main" id="{E07B17AD-258C-72ED-3736-4E50C4F6F223}"/>
              </a:ext>
            </a:extLst>
          </p:cNvPr>
          <p:cNvSpPr>
            <a:spLocks noGrp="1"/>
          </p:cNvSpPr>
          <p:nvPr>
            <p:ph type="subTitle" idx="1"/>
          </p:nvPr>
        </p:nvSpPr>
        <p:spPr/>
        <p:txBody>
          <a:bodyPr/>
          <a:lstStyle/>
          <a:p>
            <a:pPr algn="ctr"/>
            <a:r>
              <a:rPr lang="en-US" altLang="zh-CN" dirty="0"/>
              <a:t>Thanks for watching</a:t>
            </a:r>
          </a:p>
        </p:txBody>
      </p:sp>
      <p:pic>
        <p:nvPicPr>
          <p:cNvPr id="4" name="音频 3">
            <a:hlinkClick r:id="" action="ppaction://media"/>
            <a:extLst>
              <a:ext uri="{FF2B5EF4-FFF2-40B4-BE49-F238E27FC236}">
                <a16:creationId xmlns:a16="http://schemas.microsoft.com/office/drawing/2014/main" id="{BF915C74-61E3-E574-BCE6-7F6EDBE7ED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7034406"/>
      </p:ext>
    </p:extLst>
  </p:cSld>
  <p:clrMapOvr>
    <a:masterClrMapping/>
  </p:clrMapOvr>
  <mc:AlternateContent xmlns:mc="http://schemas.openxmlformats.org/markup-compatibility/2006">
    <mc:Choice xmlns:p14="http://schemas.microsoft.com/office/powerpoint/2010/main" Requires="p14">
      <p:transition spd="slow" p14:dur="2000" advTm="6242"/>
    </mc:Choice>
    <mc:Fallback>
      <p:transition spd="slow" advTm="6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56959-D649-42FC-8127-1C168C46B451}"/>
              </a:ext>
            </a:extLst>
          </p:cNvPr>
          <p:cNvSpPr>
            <a:spLocks noGrp="1"/>
          </p:cNvSpPr>
          <p:nvPr>
            <p:ph type="title"/>
          </p:nvPr>
        </p:nvSpPr>
        <p:spPr>
          <a:xfrm>
            <a:off x="1097280" y="824948"/>
            <a:ext cx="5154433" cy="912412"/>
          </a:xfrm>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废水污染排放量</a:t>
            </a:r>
          </a:p>
        </p:txBody>
      </p:sp>
      <p:sp>
        <p:nvSpPr>
          <p:cNvPr id="3" name="内容占位符 2">
            <a:extLst>
              <a:ext uri="{FF2B5EF4-FFF2-40B4-BE49-F238E27FC236}">
                <a16:creationId xmlns:a16="http://schemas.microsoft.com/office/drawing/2014/main" id="{9F0F31CA-2814-45E3-866C-F52CBA5E71A5}"/>
              </a:ext>
            </a:extLst>
          </p:cNvPr>
          <p:cNvSpPr>
            <a:spLocks noGrp="1"/>
          </p:cNvSpPr>
          <p:nvPr>
            <p:ph idx="1"/>
          </p:nvPr>
        </p:nvSpPr>
        <p:spPr>
          <a:xfrm>
            <a:off x="1097280" y="1845734"/>
            <a:ext cx="10058400" cy="1036614"/>
          </a:xfrm>
        </p:spPr>
        <p:txBody>
          <a:bodyPr/>
          <a:lstStyle/>
          <a:p>
            <a:r>
              <a:rPr lang="zh-CN" altLang="en-US" dirty="0">
                <a:latin typeface="微软雅黑" panose="020B0503020204020204" pitchFamily="34" charset="-122"/>
                <a:ea typeface="微软雅黑" panose="020B0503020204020204" pitchFamily="34" charset="-122"/>
              </a:rPr>
              <a:t>       近年来，我国高度重视节能环保行业的发展，国务院、环境保护部等相关部门发布多项政策鼓励并监督工业废水的超低排放及工业废水的有效处理。政策的标准制定以及实施积极的推动了我国工业废水处理的发展进度，在改善环境质量方面取得显著效果。</a:t>
            </a:r>
            <a:endParaRPr lang="en-US" altLang="zh-CN" dirty="0">
              <a:latin typeface="微软雅黑" panose="020B0503020204020204" pitchFamily="34" charset="-122"/>
              <a:ea typeface="微软雅黑" panose="020B0503020204020204" pitchFamily="34" charset="-122"/>
            </a:endParaRPr>
          </a:p>
          <a:p>
            <a:endParaRPr lang="zh-CN" altLang="en-US" sz="2200" dirty="0"/>
          </a:p>
        </p:txBody>
      </p:sp>
      <p:graphicFrame>
        <p:nvGraphicFramePr>
          <p:cNvPr id="6" name="图表 5">
            <a:extLst>
              <a:ext uri="{FF2B5EF4-FFF2-40B4-BE49-F238E27FC236}">
                <a16:creationId xmlns:a16="http://schemas.microsoft.com/office/drawing/2014/main" id="{09D34A09-3811-4F65-B2FC-A1E4419E99B3}"/>
              </a:ext>
            </a:extLst>
          </p:cNvPr>
          <p:cNvGraphicFramePr/>
          <p:nvPr>
            <p:extLst>
              <p:ext uri="{D42A27DB-BD31-4B8C-83A1-F6EECF244321}">
                <p14:modId xmlns:p14="http://schemas.microsoft.com/office/powerpoint/2010/main" val="2376825465"/>
              </p:ext>
            </p:extLst>
          </p:nvPr>
        </p:nvGraphicFramePr>
        <p:xfrm>
          <a:off x="1933161" y="2723323"/>
          <a:ext cx="8325678" cy="3707294"/>
        </p:xfrm>
        <a:graphic>
          <a:graphicData uri="http://schemas.openxmlformats.org/drawingml/2006/chart">
            <c:chart xmlns:c="http://schemas.openxmlformats.org/drawingml/2006/chart" xmlns:r="http://schemas.openxmlformats.org/officeDocument/2006/relationships" r:id="rId4"/>
          </a:graphicData>
        </a:graphic>
      </p:graphicFrame>
      <p:pic>
        <p:nvPicPr>
          <p:cNvPr id="10" name="音频 9">
            <a:hlinkClick r:id="" action="ppaction://media"/>
            <a:extLst>
              <a:ext uri="{FF2B5EF4-FFF2-40B4-BE49-F238E27FC236}">
                <a16:creationId xmlns:a16="http://schemas.microsoft.com/office/drawing/2014/main" id="{80F52473-0687-01DE-8125-A549638003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02955678"/>
      </p:ext>
    </p:extLst>
  </p:cSld>
  <p:clrMapOvr>
    <a:masterClrMapping/>
  </p:clrMapOvr>
  <mc:AlternateContent xmlns:mc="http://schemas.openxmlformats.org/markup-compatibility/2006">
    <mc:Choice xmlns:p14="http://schemas.microsoft.com/office/powerpoint/2010/main" Requires="p14">
      <p:transition spd="slow" p14:dur="2000" advTm="31569"/>
    </mc:Choice>
    <mc:Fallback>
      <p:transition spd="slow" advTm="31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9B944-C4F3-464E-8DDC-6A79FEB4AF9F}"/>
              </a:ext>
            </a:extLst>
          </p:cNvPr>
          <p:cNvSpPr>
            <a:spLocks noGrp="1"/>
          </p:cNvSpPr>
          <p:nvPr>
            <p:ph type="title"/>
          </p:nvPr>
        </p:nvSpPr>
        <p:spPr>
          <a:xfrm>
            <a:off x="1097280" y="904461"/>
            <a:ext cx="5551998" cy="832899"/>
          </a:xfrm>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水质检测系统政策</a:t>
            </a:r>
          </a:p>
        </p:txBody>
      </p:sp>
      <p:sp>
        <p:nvSpPr>
          <p:cNvPr id="3" name="内容占位符 2">
            <a:extLst>
              <a:ext uri="{FF2B5EF4-FFF2-40B4-BE49-F238E27FC236}">
                <a16:creationId xmlns:a16="http://schemas.microsoft.com/office/drawing/2014/main" id="{AC696174-BFD5-4C07-9300-6F33CF050016}"/>
              </a:ext>
            </a:extLst>
          </p:cNvPr>
          <p:cNvSpPr>
            <a:spLocks noGrp="1"/>
          </p:cNvSpPr>
          <p:nvPr>
            <p:ph idx="1"/>
          </p:nvPr>
        </p:nvSpPr>
        <p:spPr>
          <a:xfrm>
            <a:off x="1097280" y="1845734"/>
            <a:ext cx="10058400" cy="927283"/>
          </a:xfrm>
        </p:spPr>
        <p:txBody>
          <a:bodyPr/>
          <a:lstStyle/>
          <a:p>
            <a:r>
              <a:rPr lang="zh-CN" altLang="en-US" dirty="0"/>
              <a:t>        </a:t>
            </a:r>
            <a:r>
              <a:rPr lang="zh-CN" altLang="en-US" dirty="0">
                <a:latin typeface="微软雅黑" panose="020B0503020204020204" pitchFamily="34" charset="-122"/>
                <a:ea typeface="微软雅黑" panose="020B0503020204020204" pitchFamily="34" charset="-122"/>
              </a:rPr>
              <a:t>“十三五”期间，随着环保执法力度的继续增大和配套环境水质在线监测法律法规的相继出台，环境水质在线监测系统的需求将趋于旺盛，中国环境水质在线监测市场将实现快速发展，市场潜力巨大。</a:t>
            </a:r>
          </a:p>
        </p:txBody>
      </p:sp>
      <p:graphicFrame>
        <p:nvGraphicFramePr>
          <p:cNvPr id="9" name="图表 8">
            <a:extLst>
              <a:ext uri="{FF2B5EF4-FFF2-40B4-BE49-F238E27FC236}">
                <a16:creationId xmlns:a16="http://schemas.microsoft.com/office/drawing/2014/main" id="{63A7DE7F-3C59-4051-BCA9-711AC5114C4D}"/>
              </a:ext>
            </a:extLst>
          </p:cNvPr>
          <p:cNvGraphicFramePr/>
          <p:nvPr>
            <p:extLst>
              <p:ext uri="{D42A27DB-BD31-4B8C-83A1-F6EECF244321}">
                <p14:modId xmlns:p14="http://schemas.microsoft.com/office/powerpoint/2010/main" val="1885538279"/>
              </p:ext>
            </p:extLst>
          </p:nvPr>
        </p:nvGraphicFramePr>
        <p:xfrm>
          <a:off x="4303514" y="2731116"/>
          <a:ext cx="7072698" cy="3637723"/>
        </p:xfrm>
        <a:graphic>
          <a:graphicData uri="http://schemas.openxmlformats.org/drawingml/2006/chart">
            <c:chart xmlns:c="http://schemas.openxmlformats.org/drawingml/2006/chart" xmlns:r="http://schemas.openxmlformats.org/officeDocument/2006/relationships" r:id="rId4"/>
          </a:graphicData>
        </a:graphic>
      </p:graphicFrame>
      <p:sp>
        <p:nvSpPr>
          <p:cNvPr id="4" name="文本框 3">
            <a:extLst>
              <a:ext uri="{FF2B5EF4-FFF2-40B4-BE49-F238E27FC236}">
                <a16:creationId xmlns:a16="http://schemas.microsoft.com/office/drawing/2014/main" id="{E7CF821E-C834-4C67-ABC6-1D526B3A3952}"/>
              </a:ext>
            </a:extLst>
          </p:cNvPr>
          <p:cNvSpPr txBox="1"/>
          <p:nvPr/>
        </p:nvSpPr>
        <p:spPr>
          <a:xfrm>
            <a:off x="600635" y="3330388"/>
            <a:ext cx="3523129" cy="2308324"/>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月，多部委联合印发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长江保护修复攻坚战行动计划</a:t>
            </a:r>
            <a:r>
              <a:rPr lang="en-US" altLang="zh-CN"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月，多部委联合发布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城镇污水处理提质增效三年行动方案</a:t>
            </a:r>
            <a:r>
              <a:rPr lang="en-US" altLang="zh-CN" dirty="0">
                <a:latin typeface="微软雅黑" panose="020B0503020204020204" pitchFamily="34" charset="-122"/>
                <a:ea typeface="微软雅黑" panose="020B0503020204020204" pitchFamily="34" charset="-122"/>
              </a:rPr>
              <a:t>(2019—2021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 name="音频 9">
            <a:hlinkClick r:id="" action="ppaction://media"/>
            <a:extLst>
              <a:ext uri="{FF2B5EF4-FFF2-40B4-BE49-F238E27FC236}">
                <a16:creationId xmlns:a16="http://schemas.microsoft.com/office/drawing/2014/main" id="{086C44D0-8130-7DD6-E01E-8D27191AAD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589311277"/>
      </p:ext>
    </p:extLst>
  </p:cSld>
  <p:clrMapOvr>
    <a:masterClrMapping/>
  </p:clrMapOvr>
  <mc:AlternateContent xmlns:mc="http://schemas.openxmlformats.org/markup-compatibility/2006">
    <mc:Choice xmlns:p14="http://schemas.microsoft.com/office/powerpoint/2010/main" Requires="p14">
      <p:transition spd="slow" p14:dur="2000" advTm="24026"/>
    </mc:Choice>
    <mc:Fallback>
      <p:transition spd="slow" advTm="24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8BC88A-F913-493C-A950-6F0175525393}"/>
              </a:ext>
            </a:extLst>
          </p:cNvPr>
          <p:cNvSpPr>
            <a:spLocks noGrp="1"/>
          </p:cNvSpPr>
          <p:nvPr>
            <p:ph type="title"/>
          </p:nvPr>
        </p:nvSpPr>
        <p:spPr>
          <a:xfrm>
            <a:off x="1097279" y="988906"/>
            <a:ext cx="7885357" cy="748454"/>
          </a:xfrm>
        </p:spPr>
        <p:txBody>
          <a:bodyPr>
            <a:normAutofit/>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水质检测国内外发展现状</a:t>
            </a:r>
          </a:p>
        </p:txBody>
      </p:sp>
      <p:sp>
        <p:nvSpPr>
          <p:cNvPr id="51" name="矩形: 圆角 50">
            <a:extLst>
              <a:ext uri="{FF2B5EF4-FFF2-40B4-BE49-F238E27FC236}">
                <a16:creationId xmlns:a16="http://schemas.microsoft.com/office/drawing/2014/main" id="{5A771AC1-AB3C-4A50-AFF7-5B37CFA90848}"/>
              </a:ext>
            </a:extLst>
          </p:cNvPr>
          <p:cNvSpPr/>
          <p:nvPr/>
        </p:nvSpPr>
        <p:spPr>
          <a:xfrm>
            <a:off x="1878105" y="2288592"/>
            <a:ext cx="2581835" cy="74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effectLst/>
                <a:latin typeface="微软雅黑" panose="020B0503020204020204" pitchFamily="34" charset="-122"/>
                <a:ea typeface="微软雅黑" panose="020B0503020204020204" pitchFamily="34" charset="-122"/>
                <a:cs typeface="宋体" panose="02010600030101010101" pitchFamily="2" charset="-122"/>
              </a:rPr>
              <a:t>水质监测行业专利申请数量</a:t>
            </a:r>
            <a:r>
              <a:rPr lang="zh-CN" altLang="en-US" sz="2000" dirty="0">
                <a:effectLst/>
                <a:latin typeface="微软雅黑" panose="020B0503020204020204" pitchFamily="34" charset="-122"/>
                <a:ea typeface="微软雅黑" panose="020B0503020204020204" pitchFamily="34" charset="-122"/>
                <a:cs typeface="宋体" panose="02010600030101010101" pitchFamily="2" charset="-122"/>
              </a:rPr>
              <a:t>处于高水平</a:t>
            </a:r>
            <a:endParaRPr lang="zh-CN" altLang="en-US" sz="2000" dirty="0">
              <a:latin typeface="微软雅黑" panose="020B0503020204020204" pitchFamily="34" charset="-122"/>
              <a:ea typeface="微软雅黑" panose="020B0503020204020204" pitchFamily="34" charset="-122"/>
            </a:endParaRPr>
          </a:p>
        </p:txBody>
      </p:sp>
      <p:sp>
        <p:nvSpPr>
          <p:cNvPr id="52" name="矩形: 圆角 51">
            <a:extLst>
              <a:ext uri="{FF2B5EF4-FFF2-40B4-BE49-F238E27FC236}">
                <a16:creationId xmlns:a16="http://schemas.microsoft.com/office/drawing/2014/main" id="{6D7370D8-8610-4D6F-AE9A-B852FD498004}"/>
              </a:ext>
            </a:extLst>
          </p:cNvPr>
          <p:cNvSpPr/>
          <p:nvPr/>
        </p:nvSpPr>
        <p:spPr>
          <a:xfrm>
            <a:off x="681318" y="4941645"/>
            <a:ext cx="2075670" cy="74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基层水质的实时采集监测</a:t>
            </a:r>
            <a:r>
              <a:rPr lang="zh-CN" altLang="en-US" sz="20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薄弱</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53" name="矩形: 圆角 52">
            <a:extLst>
              <a:ext uri="{FF2B5EF4-FFF2-40B4-BE49-F238E27FC236}">
                <a16:creationId xmlns:a16="http://schemas.microsoft.com/office/drawing/2014/main" id="{3A1A3703-529B-4BB8-8DFA-6D957E98FC0E}"/>
              </a:ext>
            </a:extLst>
          </p:cNvPr>
          <p:cNvSpPr/>
          <p:nvPr/>
        </p:nvSpPr>
        <p:spPr>
          <a:xfrm>
            <a:off x="3751728" y="4941645"/>
            <a:ext cx="2075670" cy="74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水质分析系统环节薄弱</a:t>
            </a:r>
          </a:p>
        </p:txBody>
      </p:sp>
      <p:sp>
        <p:nvSpPr>
          <p:cNvPr id="54" name="椭圆 53">
            <a:extLst>
              <a:ext uri="{FF2B5EF4-FFF2-40B4-BE49-F238E27FC236}">
                <a16:creationId xmlns:a16="http://schemas.microsoft.com/office/drawing/2014/main" id="{DB46F78F-87E0-4EC9-B287-788433F1219F}"/>
              </a:ext>
            </a:extLst>
          </p:cNvPr>
          <p:cNvSpPr/>
          <p:nvPr/>
        </p:nvSpPr>
        <p:spPr>
          <a:xfrm>
            <a:off x="2586317" y="3678022"/>
            <a:ext cx="1165412" cy="74845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国内</a:t>
            </a:r>
          </a:p>
        </p:txBody>
      </p:sp>
      <p:cxnSp>
        <p:nvCxnSpPr>
          <p:cNvPr id="55" name="直接连接符 54">
            <a:extLst>
              <a:ext uri="{FF2B5EF4-FFF2-40B4-BE49-F238E27FC236}">
                <a16:creationId xmlns:a16="http://schemas.microsoft.com/office/drawing/2014/main" id="{A1AB30EA-FC49-4643-82AF-A7F04C6AEC8C}"/>
              </a:ext>
            </a:extLst>
          </p:cNvPr>
          <p:cNvCxnSpPr>
            <a:stCxn id="51" idx="2"/>
            <a:endCxn id="54" idx="0"/>
          </p:cNvCxnSpPr>
          <p:nvPr/>
        </p:nvCxnSpPr>
        <p:spPr>
          <a:xfrm>
            <a:off x="3169023" y="3037045"/>
            <a:ext cx="0" cy="640977"/>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直接连接符 55">
            <a:extLst>
              <a:ext uri="{FF2B5EF4-FFF2-40B4-BE49-F238E27FC236}">
                <a16:creationId xmlns:a16="http://schemas.microsoft.com/office/drawing/2014/main" id="{EB6409E6-CE91-45CA-A535-DD423361EBFE}"/>
              </a:ext>
            </a:extLst>
          </p:cNvPr>
          <p:cNvCxnSpPr>
            <a:cxnSpLocks/>
            <a:stCxn id="54" idx="3"/>
            <a:endCxn id="52" idx="0"/>
          </p:cNvCxnSpPr>
          <p:nvPr/>
        </p:nvCxnSpPr>
        <p:spPr>
          <a:xfrm flipH="1">
            <a:off x="1719153" y="4316867"/>
            <a:ext cx="1037835" cy="624778"/>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直接连接符 56">
            <a:extLst>
              <a:ext uri="{FF2B5EF4-FFF2-40B4-BE49-F238E27FC236}">
                <a16:creationId xmlns:a16="http://schemas.microsoft.com/office/drawing/2014/main" id="{4E082A3E-0153-4C3B-87F9-642F5050372F}"/>
              </a:ext>
            </a:extLst>
          </p:cNvPr>
          <p:cNvCxnSpPr>
            <a:cxnSpLocks/>
            <a:stCxn id="54" idx="5"/>
            <a:endCxn id="53" idx="0"/>
          </p:cNvCxnSpPr>
          <p:nvPr/>
        </p:nvCxnSpPr>
        <p:spPr>
          <a:xfrm>
            <a:off x="3581058" y="4316867"/>
            <a:ext cx="1208505" cy="624778"/>
          </a:xfrm>
          <a:prstGeom prst="line">
            <a:avLst/>
          </a:prstGeom>
        </p:spPr>
        <p:style>
          <a:lnRef idx="3">
            <a:schemeClr val="accent1"/>
          </a:lnRef>
          <a:fillRef idx="0">
            <a:schemeClr val="accent1"/>
          </a:fillRef>
          <a:effectRef idx="2">
            <a:schemeClr val="accent1"/>
          </a:effectRef>
          <a:fontRef idx="minor">
            <a:schemeClr val="tx1"/>
          </a:fontRef>
        </p:style>
      </p:cxnSp>
      <p:sp>
        <p:nvSpPr>
          <p:cNvPr id="58" name="矩形: 圆角 57">
            <a:extLst>
              <a:ext uri="{FF2B5EF4-FFF2-40B4-BE49-F238E27FC236}">
                <a16:creationId xmlns:a16="http://schemas.microsoft.com/office/drawing/2014/main" id="{B4993201-2773-482E-A9FB-B9FC12975E8A}"/>
              </a:ext>
            </a:extLst>
          </p:cNvPr>
          <p:cNvSpPr/>
          <p:nvPr/>
        </p:nvSpPr>
        <p:spPr>
          <a:xfrm>
            <a:off x="7944972" y="2412266"/>
            <a:ext cx="2075327" cy="6409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latin typeface="微软雅黑" panose="020B0503020204020204" pitchFamily="34" charset="-122"/>
                <a:ea typeface="微软雅黑" panose="020B0503020204020204" pitchFamily="34" charset="-122"/>
                <a:cs typeface="宋体" panose="02010600030101010101" pitchFamily="2" charset="-122"/>
              </a:rPr>
              <a:t>完善实验室检测</a:t>
            </a:r>
            <a:endParaRPr lang="zh-CN" altLang="en-US" sz="2000" dirty="0">
              <a:latin typeface="微软雅黑" panose="020B0503020204020204" pitchFamily="34" charset="-122"/>
              <a:ea typeface="微软雅黑" panose="020B0503020204020204" pitchFamily="34" charset="-122"/>
            </a:endParaRPr>
          </a:p>
        </p:txBody>
      </p:sp>
      <p:sp>
        <p:nvSpPr>
          <p:cNvPr id="59" name="矩形: 圆角 58">
            <a:extLst>
              <a:ext uri="{FF2B5EF4-FFF2-40B4-BE49-F238E27FC236}">
                <a16:creationId xmlns:a16="http://schemas.microsoft.com/office/drawing/2014/main" id="{0C33C604-ABA0-4BCA-AC1A-22E237E4B218}"/>
              </a:ext>
            </a:extLst>
          </p:cNvPr>
          <p:cNvSpPr/>
          <p:nvPr/>
        </p:nvSpPr>
        <p:spPr>
          <a:xfrm>
            <a:off x="6494931" y="4941645"/>
            <a:ext cx="2075327" cy="74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发展水质移动检测系统</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0" name="矩形: 圆角 59">
            <a:extLst>
              <a:ext uri="{FF2B5EF4-FFF2-40B4-BE49-F238E27FC236}">
                <a16:creationId xmlns:a16="http://schemas.microsoft.com/office/drawing/2014/main" id="{6CCE8400-F17B-492D-8EFF-DB825365AEF2}"/>
              </a:ext>
            </a:extLst>
          </p:cNvPr>
          <p:cNvSpPr/>
          <p:nvPr/>
        </p:nvSpPr>
        <p:spPr>
          <a:xfrm>
            <a:off x="9565342" y="4939155"/>
            <a:ext cx="2075670" cy="74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发展水质自动检测系统</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1" name="椭圆 60">
            <a:extLst>
              <a:ext uri="{FF2B5EF4-FFF2-40B4-BE49-F238E27FC236}">
                <a16:creationId xmlns:a16="http://schemas.microsoft.com/office/drawing/2014/main" id="{358F5908-55C7-400A-9173-E4D8FACCCCD6}"/>
              </a:ext>
            </a:extLst>
          </p:cNvPr>
          <p:cNvSpPr/>
          <p:nvPr/>
        </p:nvSpPr>
        <p:spPr>
          <a:xfrm>
            <a:off x="8399930" y="3678022"/>
            <a:ext cx="1165412" cy="74845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国外</a:t>
            </a:r>
          </a:p>
        </p:txBody>
      </p:sp>
      <p:cxnSp>
        <p:nvCxnSpPr>
          <p:cNvPr id="62" name="直接连接符 61">
            <a:extLst>
              <a:ext uri="{FF2B5EF4-FFF2-40B4-BE49-F238E27FC236}">
                <a16:creationId xmlns:a16="http://schemas.microsoft.com/office/drawing/2014/main" id="{936464A0-6422-46A6-855E-83F5E1878784}"/>
              </a:ext>
            </a:extLst>
          </p:cNvPr>
          <p:cNvCxnSpPr>
            <a:cxnSpLocks/>
            <a:stCxn id="58" idx="2"/>
            <a:endCxn id="61" idx="0"/>
          </p:cNvCxnSpPr>
          <p:nvPr/>
        </p:nvCxnSpPr>
        <p:spPr>
          <a:xfrm>
            <a:off x="8982636" y="3053242"/>
            <a:ext cx="0" cy="624780"/>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直接连接符 62">
            <a:extLst>
              <a:ext uri="{FF2B5EF4-FFF2-40B4-BE49-F238E27FC236}">
                <a16:creationId xmlns:a16="http://schemas.microsoft.com/office/drawing/2014/main" id="{615DB075-3F31-4959-91B6-AD4EC6B49C07}"/>
              </a:ext>
            </a:extLst>
          </p:cNvPr>
          <p:cNvCxnSpPr>
            <a:cxnSpLocks/>
            <a:stCxn id="61" idx="3"/>
            <a:endCxn id="59" idx="0"/>
          </p:cNvCxnSpPr>
          <p:nvPr/>
        </p:nvCxnSpPr>
        <p:spPr>
          <a:xfrm flipH="1">
            <a:off x="7532595" y="4316867"/>
            <a:ext cx="1038006" cy="624778"/>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直接连接符 63">
            <a:extLst>
              <a:ext uri="{FF2B5EF4-FFF2-40B4-BE49-F238E27FC236}">
                <a16:creationId xmlns:a16="http://schemas.microsoft.com/office/drawing/2014/main" id="{2B293B72-A4AF-441D-9490-0137A704B77C}"/>
              </a:ext>
            </a:extLst>
          </p:cNvPr>
          <p:cNvCxnSpPr>
            <a:cxnSpLocks/>
            <a:stCxn id="61" idx="5"/>
            <a:endCxn id="60" idx="0"/>
          </p:cNvCxnSpPr>
          <p:nvPr/>
        </p:nvCxnSpPr>
        <p:spPr>
          <a:xfrm>
            <a:off x="9394671" y="4316867"/>
            <a:ext cx="1208506" cy="622288"/>
          </a:xfrm>
          <a:prstGeom prst="line">
            <a:avLst/>
          </a:prstGeom>
        </p:spPr>
        <p:style>
          <a:lnRef idx="3">
            <a:schemeClr val="accent1"/>
          </a:lnRef>
          <a:fillRef idx="0">
            <a:schemeClr val="accent1"/>
          </a:fillRef>
          <a:effectRef idx="2">
            <a:schemeClr val="accent1"/>
          </a:effectRef>
          <a:fontRef idx="minor">
            <a:schemeClr val="tx1"/>
          </a:fontRef>
        </p:style>
      </p:cxnSp>
      <p:pic>
        <p:nvPicPr>
          <p:cNvPr id="3" name="音频 2">
            <a:hlinkClick r:id="" action="ppaction://media"/>
            <a:extLst>
              <a:ext uri="{FF2B5EF4-FFF2-40B4-BE49-F238E27FC236}">
                <a16:creationId xmlns:a16="http://schemas.microsoft.com/office/drawing/2014/main" id="{9922D1DF-F6DD-B542-E84A-3AA103E5FD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6992004"/>
      </p:ext>
    </p:extLst>
  </p:cSld>
  <p:clrMapOvr>
    <a:masterClrMapping/>
  </p:clrMapOvr>
  <mc:AlternateContent xmlns:mc="http://schemas.openxmlformats.org/markup-compatibility/2006">
    <mc:Choice xmlns:p14="http://schemas.microsoft.com/office/powerpoint/2010/main" Requires="p14">
      <p:transition spd="slow" p14:dur="2000" advTm="29243"/>
    </mc:Choice>
    <mc:Fallback>
      <p:transition spd="slow" advTm="29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20DD6B-1373-49D5-B9B0-F22D0ECB2FD2}"/>
              </a:ext>
            </a:extLst>
          </p:cNvPr>
          <p:cNvSpPr>
            <a:spLocks noGrp="1"/>
          </p:cNvSpPr>
          <p:nvPr>
            <p:ph type="title"/>
          </p:nvPr>
        </p:nvSpPr>
        <p:spPr>
          <a:xfrm>
            <a:off x="2899802" y="2105025"/>
            <a:ext cx="6392395" cy="1323975"/>
          </a:xfrm>
        </p:spPr>
        <p:txBody>
          <a:bodyPr>
            <a:normAutofit/>
          </a:bodyPr>
          <a:lstStyle/>
          <a:p>
            <a:pPr algn="ctr"/>
            <a:r>
              <a:rPr lang="zh-CN" altLang="en-US" dirty="0">
                <a:latin typeface="微软雅黑" panose="020B0503020204020204" pitchFamily="34" charset="-122"/>
                <a:ea typeface="微软雅黑" panose="020B0503020204020204" pitchFamily="34" charset="-122"/>
              </a:rPr>
              <a:t>二、产品简介</a:t>
            </a:r>
          </a:p>
        </p:txBody>
      </p:sp>
      <p:pic>
        <p:nvPicPr>
          <p:cNvPr id="5" name="音频 4">
            <a:hlinkClick r:id="" action="ppaction://media"/>
            <a:extLst>
              <a:ext uri="{FF2B5EF4-FFF2-40B4-BE49-F238E27FC236}">
                <a16:creationId xmlns:a16="http://schemas.microsoft.com/office/drawing/2014/main" id="{02BA8A61-FF64-7CA1-115D-5D86A1003D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48626571"/>
      </p:ext>
    </p:extLst>
  </p:cSld>
  <p:clrMapOvr>
    <a:masterClrMapping/>
  </p:clrMapOvr>
  <mc:AlternateContent xmlns:mc="http://schemas.openxmlformats.org/markup-compatibility/2006">
    <mc:Choice xmlns:p14="http://schemas.microsoft.com/office/powerpoint/2010/main" Requires="p14">
      <p:transition spd="slow" p14:dur="2000" advTm="4605"/>
    </mc:Choice>
    <mc:Fallback>
      <p:transition spd="slow" advTm="4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a:extLst>
              <a:ext uri="{FF2B5EF4-FFF2-40B4-BE49-F238E27FC236}">
                <a16:creationId xmlns:a16="http://schemas.microsoft.com/office/drawing/2014/main" id="{BC4F7211-AAA9-45D0-ABA3-0679FF3BD118}"/>
              </a:ext>
            </a:extLst>
          </p:cNvPr>
          <p:cNvSpPr/>
          <p:nvPr/>
        </p:nvSpPr>
        <p:spPr>
          <a:xfrm>
            <a:off x="2039687" y="2024058"/>
            <a:ext cx="1296220"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探头采样</a:t>
            </a:r>
          </a:p>
        </p:txBody>
      </p:sp>
      <p:sp>
        <p:nvSpPr>
          <p:cNvPr id="5" name="矩形: 圆角 4">
            <a:extLst>
              <a:ext uri="{FF2B5EF4-FFF2-40B4-BE49-F238E27FC236}">
                <a16:creationId xmlns:a16="http://schemas.microsoft.com/office/drawing/2014/main" id="{BE46B31F-BD61-469E-B48C-C1B08408CE73}"/>
              </a:ext>
            </a:extLst>
          </p:cNvPr>
          <p:cNvSpPr/>
          <p:nvPr/>
        </p:nvSpPr>
        <p:spPr>
          <a:xfrm>
            <a:off x="1170304" y="3136899"/>
            <a:ext cx="3034983"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酸碱度、温度、浊度数值</a:t>
            </a:r>
          </a:p>
        </p:txBody>
      </p:sp>
      <p:sp>
        <p:nvSpPr>
          <p:cNvPr id="6" name="矩形: 圆角 5">
            <a:extLst>
              <a:ext uri="{FF2B5EF4-FFF2-40B4-BE49-F238E27FC236}">
                <a16:creationId xmlns:a16="http://schemas.microsoft.com/office/drawing/2014/main" id="{D3674F9F-9F1E-470D-A6EF-23E5D7114BCD}"/>
              </a:ext>
            </a:extLst>
          </p:cNvPr>
          <p:cNvSpPr/>
          <p:nvPr/>
        </p:nvSpPr>
        <p:spPr>
          <a:xfrm>
            <a:off x="1110864" y="4249740"/>
            <a:ext cx="3153863"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软件、网页、手机端呈现</a:t>
            </a:r>
          </a:p>
        </p:txBody>
      </p:sp>
      <p:sp>
        <p:nvSpPr>
          <p:cNvPr id="7" name="矩形: 圆角 6">
            <a:extLst>
              <a:ext uri="{FF2B5EF4-FFF2-40B4-BE49-F238E27FC236}">
                <a16:creationId xmlns:a16="http://schemas.microsoft.com/office/drawing/2014/main" id="{936CA4A8-9EA1-4704-968F-D6D215597743}"/>
              </a:ext>
            </a:extLst>
          </p:cNvPr>
          <p:cNvSpPr/>
          <p:nvPr/>
        </p:nvSpPr>
        <p:spPr>
          <a:xfrm>
            <a:off x="1999430" y="5161520"/>
            <a:ext cx="1376729"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数据处理</a:t>
            </a:r>
          </a:p>
        </p:txBody>
      </p:sp>
      <p:cxnSp>
        <p:nvCxnSpPr>
          <p:cNvPr id="9" name="直接箭头连接符 8">
            <a:extLst>
              <a:ext uri="{FF2B5EF4-FFF2-40B4-BE49-F238E27FC236}">
                <a16:creationId xmlns:a16="http://schemas.microsoft.com/office/drawing/2014/main" id="{51F3107C-464A-4016-BCDD-9447C9E87DF8}"/>
              </a:ext>
            </a:extLst>
          </p:cNvPr>
          <p:cNvCxnSpPr>
            <a:cxnSpLocks/>
            <a:stCxn id="4" idx="2"/>
            <a:endCxn id="5" idx="0"/>
          </p:cNvCxnSpPr>
          <p:nvPr/>
        </p:nvCxnSpPr>
        <p:spPr>
          <a:xfrm flipH="1">
            <a:off x="2687796" y="2452686"/>
            <a:ext cx="1" cy="6842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3C5F1204-5FE0-488E-8301-9D2C63F5FAE8}"/>
              </a:ext>
            </a:extLst>
          </p:cNvPr>
          <p:cNvCxnSpPr>
            <a:cxnSpLocks/>
            <a:stCxn id="5" idx="2"/>
            <a:endCxn id="6" idx="0"/>
          </p:cNvCxnSpPr>
          <p:nvPr/>
        </p:nvCxnSpPr>
        <p:spPr>
          <a:xfrm>
            <a:off x="2687796" y="3565527"/>
            <a:ext cx="0" cy="6842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5D4D07FB-CF27-45F6-ADF4-81EFE934E80D}"/>
              </a:ext>
            </a:extLst>
          </p:cNvPr>
          <p:cNvCxnSpPr>
            <a:cxnSpLocks/>
            <a:stCxn id="6" idx="2"/>
            <a:endCxn id="7" idx="0"/>
          </p:cNvCxnSpPr>
          <p:nvPr/>
        </p:nvCxnSpPr>
        <p:spPr>
          <a:xfrm flipH="1">
            <a:off x="2687795" y="4678368"/>
            <a:ext cx="1" cy="483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9ABFA641-009A-4C10-950D-6C5EB6F5FBF3}"/>
              </a:ext>
            </a:extLst>
          </p:cNvPr>
          <p:cNvSpPr txBox="1"/>
          <p:nvPr/>
        </p:nvSpPr>
        <p:spPr>
          <a:xfrm>
            <a:off x="2905125" y="2540000"/>
            <a:ext cx="805105" cy="369332"/>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a:latin typeface="微软雅黑" panose="020B0503020204020204" pitchFamily="34" charset="-122"/>
                <a:ea typeface="微软雅黑" panose="020B0503020204020204" pitchFamily="34" charset="-122"/>
              </a:rPr>
              <a:t>检测</a:t>
            </a:r>
          </a:p>
        </p:txBody>
      </p:sp>
      <p:sp>
        <p:nvSpPr>
          <p:cNvPr id="16" name="文本框 15">
            <a:extLst>
              <a:ext uri="{FF2B5EF4-FFF2-40B4-BE49-F238E27FC236}">
                <a16:creationId xmlns:a16="http://schemas.microsoft.com/office/drawing/2014/main" id="{783C5010-D27E-41AE-96F7-C7B993889295}"/>
              </a:ext>
            </a:extLst>
          </p:cNvPr>
          <p:cNvSpPr txBox="1"/>
          <p:nvPr/>
        </p:nvSpPr>
        <p:spPr>
          <a:xfrm>
            <a:off x="2905125" y="3679347"/>
            <a:ext cx="805100" cy="369332"/>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a:latin typeface="微软雅黑" panose="020B0503020204020204" pitchFamily="34" charset="-122"/>
                <a:ea typeface="微软雅黑" panose="020B0503020204020204" pitchFamily="34" charset="-122"/>
              </a:rPr>
              <a:t>反馈</a:t>
            </a:r>
          </a:p>
        </p:txBody>
      </p:sp>
      <p:sp>
        <p:nvSpPr>
          <p:cNvPr id="27" name="文本框 26">
            <a:extLst>
              <a:ext uri="{FF2B5EF4-FFF2-40B4-BE49-F238E27FC236}">
                <a16:creationId xmlns:a16="http://schemas.microsoft.com/office/drawing/2014/main" id="{0E7A18B7-CC84-473A-B366-8C643D35661C}"/>
              </a:ext>
            </a:extLst>
          </p:cNvPr>
          <p:cNvSpPr txBox="1"/>
          <p:nvPr/>
        </p:nvSpPr>
        <p:spPr>
          <a:xfrm>
            <a:off x="1115173" y="1109012"/>
            <a:ext cx="3251586"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400" dirty="0">
                <a:latin typeface="微软雅黑" panose="020B0503020204020204" pitchFamily="34" charset="-122"/>
                <a:ea typeface="微软雅黑" panose="020B0503020204020204" pitchFamily="34" charset="-122"/>
              </a:rPr>
              <a:t>污水在线自动检测装置</a:t>
            </a:r>
          </a:p>
        </p:txBody>
      </p:sp>
      <p:sp>
        <p:nvSpPr>
          <p:cNvPr id="28" name="文本框 27">
            <a:extLst>
              <a:ext uri="{FF2B5EF4-FFF2-40B4-BE49-F238E27FC236}">
                <a16:creationId xmlns:a16="http://schemas.microsoft.com/office/drawing/2014/main" id="{2B036C7C-4041-4FEE-B45E-C5D34847C5CB}"/>
              </a:ext>
            </a:extLst>
          </p:cNvPr>
          <p:cNvSpPr txBox="1"/>
          <p:nvPr/>
        </p:nvSpPr>
        <p:spPr>
          <a:xfrm>
            <a:off x="7079477" y="2185986"/>
            <a:ext cx="3997350" cy="2862322"/>
          </a:xfrm>
          <a:prstGeom prst="rect">
            <a:avLst/>
          </a:prstGeom>
          <a:solidFill>
            <a:schemeClr val="bg1">
              <a:alpha val="10000"/>
            </a:schemeClr>
          </a:solidFill>
        </p:spPr>
        <p:txBody>
          <a:bodyPr wrap="square" rtlCol="0">
            <a:spAutoFit/>
          </a:bodyPr>
          <a:lstStyle/>
          <a:p>
            <a:pPr marL="285750" indent="-285750">
              <a:buFont typeface="Wingdings" panose="05000000000000000000" pitchFamily="2" charset="2"/>
              <a:buChar char="ü"/>
            </a:pP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NB-IOT(BC26) </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低功耗广域网技术</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STM32</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嵌入式应用设计的</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ARM</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开发技术</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阿里云物联网平台的应用技术</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基于</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keil5</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软件环境上的开发技术</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根据</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MQTT</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协议的数据传输技术</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30" name="文本框 29">
            <a:extLst>
              <a:ext uri="{FF2B5EF4-FFF2-40B4-BE49-F238E27FC236}">
                <a16:creationId xmlns:a16="http://schemas.microsoft.com/office/drawing/2014/main" id="{F60FE4AD-41F7-430C-A802-EB31EC6B704D}"/>
              </a:ext>
            </a:extLst>
          </p:cNvPr>
          <p:cNvSpPr txBox="1"/>
          <p:nvPr/>
        </p:nvSpPr>
        <p:spPr>
          <a:xfrm>
            <a:off x="7079477" y="1109012"/>
            <a:ext cx="1619250"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a:latin typeface="微软雅黑" panose="020B0503020204020204" pitchFamily="34" charset="-122"/>
                <a:ea typeface="微软雅黑" panose="020B0503020204020204" pitchFamily="34" charset="-122"/>
              </a:rPr>
              <a:t>运用技术：</a:t>
            </a:r>
          </a:p>
        </p:txBody>
      </p:sp>
      <p:cxnSp>
        <p:nvCxnSpPr>
          <p:cNvPr id="38" name="直接连接符 37">
            <a:extLst>
              <a:ext uri="{FF2B5EF4-FFF2-40B4-BE49-F238E27FC236}">
                <a16:creationId xmlns:a16="http://schemas.microsoft.com/office/drawing/2014/main" id="{2F06E11E-62EC-4DC2-A836-36A7D121AE5B}"/>
              </a:ext>
            </a:extLst>
          </p:cNvPr>
          <p:cNvCxnSpPr>
            <a:cxnSpLocks/>
          </p:cNvCxnSpPr>
          <p:nvPr/>
        </p:nvCxnSpPr>
        <p:spPr>
          <a:xfrm>
            <a:off x="5981700" y="0"/>
            <a:ext cx="0" cy="636524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音频 9">
            <a:hlinkClick r:id="" action="ppaction://media"/>
            <a:extLst>
              <a:ext uri="{FF2B5EF4-FFF2-40B4-BE49-F238E27FC236}">
                <a16:creationId xmlns:a16="http://schemas.microsoft.com/office/drawing/2014/main" id="{C1116775-0438-66FF-8E47-B688298295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84630197"/>
      </p:ext>
    </p:extLst>
  </p:cSld>
  <p:clrMapOvr>
    <a:masterClrMapping/>
  </p:clrMapOvr>
  <mc:AlternateContent xmlns:mc="http://schemas.openxmlformats.org/markup-compatibility/2006">
    <mc:Choice xmlns:p14="http://schemas.microsoft.com/office/powerpoint/2010/main" Requires="p14">
      <p:transition spd="slow" p14:dur="2000" advTm="52891"/>
    </mc:Choice>
    <mc:Fallback>
      <p:transition spd="slow" advTm="52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59C3B16-5DFD-D0BE-46D8-01E3228DC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900" y="475013"/>
            <a:ext cx="9870199" cy="5412690"/>
          </a:xfrm>
          <a:prstGeom prst="rect">
            <a:avLst/>
          </a:prstGeom>
        </p:spPr>
      </p:pic>
      <p:pic>
        <p:nvPicPr>
          <p:cNvPr id="4" name="音频 3">
            <a:hlinkClick r:id="" action="ppaction://media"/>
            <a:extLst>
              <a:ext uri="{FF2B5EF4-FFF2-40B4-BE49-F238E27FC236}">
                <a16:creationId xmlns:a16="http://schemas.microsoft.com/office/drawing/2014/main" id="{F3C2BB59-1B9F-41AB-F5D0-917CC9A1D9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15624978"/>
      </p:ext>
    </p:extLst>
  </p:cSld>
  <p:clrMapOvr>
    <a:masterClrMapping/>
  </p:clrMapOvr>
  <mc:AlternateContent xmlns:mc="http://schemas.openxmlformats.org/markup-compatibility/2006">
    <mc:Choice xmlns:p14="http://schemas.microsoft.com/office/powerpoint/2010/main" Requires="p14">
      <p:transition spd="slow" p14:dur="2000" advTm="49738"/>
    </mc:Choice>
    <mc:Fallback>
      <p:transition spd="slow" advTm="49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回顾">
  <a:themeElements>
    <a:clrScheme name="回顾">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docProps/app.xml><?xml version="1.0" encoding="utf-8"?>
<Properties xmlns="http://schemas.openxmlformats.org/officeDocument/2006/extended-properties" xmlns:vt="http://schemas.openxmlformats.org/officeDocument/2006/docPropsVTypes">
  <Template>Retrospect</Template>
  <TotalTime>4084</TotalTime>
  <Words>1113</Words>
  <Application>Microsoft Office PowerPoint</Application>
  <PresentationFormat>宽屏</PresentationFormat>
  <Paragraphs>263</Paragraphs>
  <Slides>33</Slides>
  <Notes>0</Notes>
  <HiddenSlides>0</HiddenSlides>
  <MMClips>32</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33</vt:i4>
      </vt:variant>
    </vt:vector>
  </HeadingPairs>
  <TitlesOfParts>
    <vt:vector size="41" baseType="lpstr">
      <vt:lpstr>宋体</vt:lpstr>
      <vt:lpstr>微软雅黑</vt:lpstr>
      <vt:lpstr>Arial</vt:lpstr>
      <vt:lpstr>Calibri</vt:lpstr>
      <vt:lpstr>Calibri Light</vt:lpstr>
      <vt:lpstr>Impact</vt:lpstr>
      <vt:lpstr>Wingdings</vt:lpstr>
      <vt:lpstr>回顾</vt:lpstr>
      <vt:lpstr>PowerPoint 演示文稿</vt:lpstr>
      <vt:lpstr>污水水质特性检测系统</vt:lpstr>
      <vt:lpstr>一、项目背景</vt:lpstr>
      <vt:lpstr>1.废水污染排放量</vt:lpstr>
      <vt:lpstr>2.水质检测系统政策</vt:lpstr>
      <vt:lpstr>3.水质检测国内外发展现状</vt:lpstr>
      <vt:lpstr>二、产品简介</vt:lpstr>
      <vt:lpstr>PowerPoint 演示文稿</vt:lpstr>
      <vt:lpstr>PowerPoint 演示文稿</vt:lpstr>
      <vt:lpstr>PowerPoint 演示文稿</vt:lpstr>
      <vt:lpstr>三、研究主要问题及方法</vt:lpstr>
      <vt:lpstr>1.测量数据的无线传输接收</vt:lpstr>
      <vt:lpstr>2.物联网平台的功能与数据处理</vt:lpstr>
      <vt:lpstr>PowerPoint 演示文稿</vt:lpstr>
      <vt:lpstr>PowerPoint 演示文稿</vt:lpstr>
      <vt:lpstr>PowerPoint 演示文稿</vt:lpstr>
      <vt:lpstr>PowerPoint 演示文稿</vt:lpstr>
      <vt:lpstr>四、竞争分析</vt:lpstr>
      <vt:lpstr>1.产品竞争格局</vt:lpstr>
      <vt:lpstr>2.产品竞争优势</vt:lpstr>
      <vt:lpstr>3.服务竞争优势</vt:lpstr>
      <vt:lpstr>针对大型企业</vt:lpstr>
      <vt:lpstr>针对个体用户</vt:lpstr>
      <vt:lpstr>五、社会价值及效益</vt:lpstr>
      <vt:lpstr>1.客户价值</vt:lpstr>
      <vt:lpstr>2.行业价值及效应</vt:lpstr>
      <vt:lpstr>3.社会和环境价值及效应</vt:lpstr>
      <vt:lpstr>六、创新点</vt:lpstr>
      <vt:lpstr>1.创新技术</vt:lpstr>
      <vt:lpstr>2.创新理念</vt:lpstr>
      <vt:lpstr>七、任务分工</vt:lpstr>
      <vt:lpstr>PowerPoint 演示文稿</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石 雨颖</dc:creator>
  <cp:lastModifiedBy>YA V.V</cp:lastModifiedBy>
  <cp:revision>29</cp:revision>
  <dcterms:created xsi:type="dcterms:W3CDTF">2022-02-15T07:46:08Z</dcterms:created>
  <dcterms:modified xsi:type="dcterms:W3CDTF">2022-05-07T14:19:27Z</dcterms:modified>
</cp:coreProperties>
</file>